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2" r:id="rId7"/>
    <p:sldId id="267" r:id="rId8"/>
    <p:sldId id="264" r:id="rId9"/>
    <p:sldId id="268" r:id="rId10"/>
    <p:sldId id="259" r:id="rId11"/>
    <p:sldId id="260" r:id="rId12"/>
    <p:sldId id="263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11-10-2011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11-10-2011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11-10-2011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11-10-2011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11-10-2011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11-10-2011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11-10-2011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11-10-2011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11-10-2011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11-10-2011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11-10-2011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41875-0443-4106-906B-6D0EB47D493B}" type="datetimeFigureOut">
              <a:rPr lang="da-DK" smtClean="0"/>
              <a:pPr/>
              <a:t>11-10-2011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FA0AA-E8CE-4BE8-9F46-73BD37B63C8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t.d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hallas@health.sdu.dk" TargetMode="External"/><Relationship Id="rId2" Type="http://schemas.openxmlformats.org/officeDocument/2006/relationships/hyperlink" Target="http://www.dst.d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tatilsynet.dk/" TargetMode="External"/><Relationship Id="rId5" Type="http://schemas.openxmlformats.org/officeDocument/2006/relationships/hyperlink" Target="http://www.sst.dk/" TargetMode="External"/><Relationship Id="rId4" Type="http://schemas.openxmlformats.org/officeDocument/2006/relationships/hyperlink" Target="mailto:hts@dce.au.dk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istikbanken.d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st.d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-dok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st.dk/forskn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Nordic </a:t>
            </a:r>
            <a:r>
              <a:rPr lang="da-DK" dirty="0" err="1" smtClean="0"/>
              <a:t>prescription</a:t>
            </a:r>
            <a:r>
              <a:rPr lang="da-DK" dirty="0" smtClean="0"/>
              <a:t> registers</a:t>
            </a:r>
            <a:br>
              <a:rPr lang="da-DK" dirty="0" smtClean="0"/>
            </a:br>
            <a:r>
              <a:rPr lang="da-DK" dirty="0" smtClean="0"/>
              <a:t>Denmark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Jesper Hallas</a:t>
            </a:r>
          </a:p>
          <a:p>
            <a:r>
              <a:rPr lang="da-DK" dirty="0" smtClean="0"/>
              <a:t>Clinical </a:t>
            </a:r>
            <a:r>
              <a:rPr lang="da-DK" dirty="0" err="1" smtClean="0"/>
              <a:t>Pharmacology</a:t>
            </a:r>
            <a:endParaRPr lang="da-DK" dirty="0" smtClean="0"/>
          </a:p>
          <a:p>
            <a:r>
              <a:rPr lang="da-DK" dirty="0" err="1" smtClean="0"/>
              <a:t>University</a:t>
            </a:r>
            <a:r>
              <a:rPr lang="da-DK" dirty="0" smtClean="0"/>
              <a:t> of Southern Denmark</a:t>
            </a:r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Linkage</a:t>
            </a:r>
            <a:r>
              <a:rPr lang="da-DK" dirty="0" smtClean="0"/>
              <a:t> in regional databases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800" dirty="0" smtClean="0"/>
              <a:t>Regional </a:t>
            </a:r>
            <a:r>
              <a:rPr lang="da-DK" sz="2800" dirty="0" err="1" smtClean="0"/>
              <a:t>prescription</a:t>
            </a:r>
            <a:r>
              <a:rPr lang="da-DK" sz="2800" dirty="0" smtClean="0"/>
              <a:t> registers </a:t>
            </a:r>
            <a:r>
              <a:rPr lang="da-DK" sz="2800" dirty="0" err="1" smtClean="0"/>
              <a:t>are</a:t>
            </a:r>
            <a:r>
              <a:rPr lang="da-DK" sz="2800" dirty="0" smtClean="0"/>
              <a:t> </a:t>
            </a:r>
            <a:r>
              <a:rPr lang="da-DK" sz="2800" dirty="0" err="1" smtClean="0"/>
              <a:t>allowed</a:t>
            </a:r>
            <a:r>
              <a:rPr lang="da-DK" sz="2800" dirty="0" smtClean="0"/>
              <a:t> to transfer </a:t>
            </a:r>
            <a:r>
              <a:rPr lang="da-DK" sz="2800" dirty="0" err="1" smtClean="0"/>
              <a:t>identifiable</a:t>
            </a:r>
            <a:r>
              <a:rPr lang="da-DK" sz="2800" dirty="0" smtClean="0"/>
              <a:t> data to researchers. </a:t>
            </a:r>
          </a:p>
          <a:p>
            <a:r>
              <a:rPr lang="da-DK" sz="2800" dirty="0" smtClean="0"/>
              <a:t>Data </a:t>
            </a:r>
            <a:r>
              <a:rPr lang="da-DK" sz="2800" dirty="0" err="1" smtClean="0"/>
              <a:t>on</a:t>
            </a:r>
            <a:r>
              <a:rPr lang="da-DK" sz="2800" dirty="0" smtClean="0"/>
              <a:t> </a:t>
            </a:r>
            <a:r>
              <a:rPr lang="da-DK" sz="2800" dirty="0" err="1" smtClean="0"/>
              <a:t>outcomes</a:t>
            </a:r>
            <a:r>
              <a:rPr lang="da-DK" sz="2800" dirty="0" smtClean="0"/>
              <a:t> </a:t>
            </a:r>
            <a:r>
              <a:rPr lang="da-DK" sz="2800" dirty="0" err="1" smtClean="0"/>
              <a:t>available</a:t>
            </a:r>
            <a:r>
              <a:rPr lang="da-DK" sz="2800" dirty="0" smtClean="0"/>
              <a:t> for research from Danish National Health </a:t>
            </a:r>
            <a:r>
              <a:rPr lang="da-DK" sz="2800" dirty="0" err="1" smtClean="0"/>
              <a:t>Board</a:t>
            </a:r>
            <a:r>
              <a:rPr lang="da-DK" sz="2800" dirty="0" smtClean="0"/>
              <a:t> (</a:t>
            </a:r>
            <a:r>
              <a:rPr lang="da-DK" sz="2800" dirty="0" err="1" smtClean="0">
                <a:hlinkClick r:id="rId2"/>
              </a:rPr>
              <a:t>www.sst.dk</a:t>
            </a:r>
            <a:r>
              <a:rPr lang="da-DK" sz="2800" dirty="0" smtClean="0"/>
              <a:t>).</a:t>
            </a:r>
          </a:p>
          <a:p>
            <a:r>
              <a:rPr lang="da-DK" sz="2800" dirty="0" err="1" smtClean="0"/>
              <a:t>Both</a:t>
            </a:r>
            <a:r>
              <a:rPr lang="da-DK" sz="2800" dirty="0" smtClean="0"/>
              <a:t> data transfers </a:t>
            </a:r>
            <a:r>
              <a:rPr lang="da-DK" sz="2800" dirty="0" err="1" smtClean="0"/>
              <a:t>require</a:t>
            </a:r>
            <a:r>
              <a:rPr lang="da-DK" sz="2800" dirty="0" smtClean="0"/>
              <a:t> </a:t>
            </a:r>
            <a:r>
              <a:rPr lang="da-DK" sz="2800" dirty="0" err="1" smtClean="0"/>
              <a:t>approval</a:t>
            </a:r>
            <a:r>
              <a:rPr lang="da-DK" sz="2800" dirty="0" smtClean="0"/>
              <a:t> from Data </a:t>
            </a:r>
            <a:r>
              <a:rPr lang="da-DK" sz="2800" dirty="0" err="1" smtClean="0"/>
              <a:t>Protection</a:t>
            </a:r>
            <a:r>
              <a:rPr lang="da-DK" sz="2800" dirty="0" smtClean="0"/>
              <a:t> </a:t>
            </a:r>
            <a:r>
              <a:rPr lang="da-DK" sz="2800" dirty="0" err="1" smtClean="0"/>
              <a:t>Board</a:t>
            </a:r>
            <a:r>
              <a:rPr lang="da-DK" sz="2800" dirty="0" smtClean="0"/>
              <a:t> (</a:t>
            </a:r>
            <a:r>
              <a:rPr lang="da-DK" sz="2800" dirty="0" err="1" smtClean="0"/>
              <a:t>www.datatilsynet.dk</a:t>
            </a:r>
            <a:r>
              <a:rPr lang="da-DK" sz="2800" dirty="0" smtClean="0"/>
              <a:t>)</a:t>
            </a:r>
            <a:endParaRPr lang="da-DK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Practicalitities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da-DK" dirty="0" err="1" smtClean="0"/>
              <a:t>Whom</a:t>
            </a:r>
            <a:r>
              <a:rPr lang="da-DK" dirty="0" smtClean="0"/>
              <a:t> to approach</a:t>
            </a:r>
          </a:p>
          <a:p>
            <a:pPr lvl="1"/>
            <a:r>
              <a:rPr lang="da-DK" dirty="0" err="1" smtClean="0">
                <a:hlinkClick r:id="rId2"/>
              </a:rPr>
              <a:t>www.dst.dk</a:t>
            </a:r>
            <a:r>
              <a:rPr lang="da-DK" dirty="0" smtClean="0"/>
              <a:t> for national </a:t>
            </a:r>
            <a:r>
              <a:rPr lang="da-DK" dirty="0" err="1" smtClean="0"/>
              <a:t>prescrption</a:t>
            </a:r>
            <a:r>
              <a:rPr lang="da-DK" dirty="0" smtClean="0"/>
              <a:t> database</a:t>
            </a:r>
          </a:p>
          <a:p>
            <a:pPr lvl="1"/>
            <a:r>
              <a:rPr lang="da-DK" dirty="0" err="1" smtClean="0">
                <a:hlinkClick r:id="rId3"/>
              </a:rPr>
              <a:t>jhallas@health.sdu.dk</a:t>
            </a:r>
            <a:r>
              <a:rPr lang="da-DK" dirty="0" smtClean="0"/>
              <a:t> for OPED</a:t>
            </a:r>
          </a:p>
          <a:p>
            <a:pPr lvl="1"/>
            <a:r>
              <a:rPr lang="da-DK" dirty="0" err="1" smtClean="0">
                <a:hlinkClick r:id="rId4"/>
              </a:rPr>
              <a:t>hts@dce.au.dk</a:t>
            </a:r>
            <a:r>
              <a:rPr lang="da-DK" dirty="0" smtClean="0"/>
              <a:t> for PDNJ</a:t>
            </a:r>
          </a:p>
          <a:p>
            <a:pPr lvl="1"/>
            <a:r>
              <a:rPr lang="da-DK" dirty="0" err="1" smtClean="0">
                <a:hlinkClick r:id="rId5"/>
              </a:rPr>
              <a:t>www.sst.dk</a:t>
            </a:r>
            <a:r>
              <a:rPr lang="da-DK" dirty="0" smtClean="0"/>
              <a:t> for </a:t>
            </a:r>
            <a:r>
              <a:rPr lang="da-DK" dirty="0" err="1" smtClean="0"/>
              <a:t>outcomes</a:t>
            </a:r>
            <a:r>
              <a:rPr lang="da-DK" dirty="0" smtClean="0"/>
              <a:t> data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err="1" smtClean="0"/>
              <a:t>Approvals</a:t>
            </a:r>
            <a:endParaRPr lang="da-DK" dirty="0" smtClean="0"/>
          </a:p>
          <a:p>
            <a:r>
              <a:rPr lang="da-DK" dirty="0" err="1" smtClean="0"/>
              <a:t>Ethics</a:t>
            </a:r>
            <a:r>
              <a:rPr lang="da-DK" dirty="0" smtClean="0"/>
              <a:t> </a:t>
            </a:r>
            <a:r>
              <a:rPr lang="da-DK" dirty="0" err="1" smtClean="0"/>
              <a:t>approval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not </a:t>
            </a:r>
            <a:r>
              <a:rPr lang="da-DK" dirty="0" err="1" smtClean="0"/>
              <a:t>required</a:t>
            </a:r>
            <a:r>
              <a:rPr lang="da-DK" dirty="0" smtClean="0"/>
              <a:t> for </a:t>
            </a:r>
            <a:r>
              <a:rPr lang="da-DK" dirty="0" err="1" smtClean="0"/>
              <a:t>registry</a:t>
            </a:r>
            <a:r>
              <a:rPr lang="da-DK" dirty="0" smtClean="0"/>
              <a:t> studies</a:t>
            </a:r>
          </a:p>
          <a:p>
            <a:r>
              <a:rPr lang="da-DK" dirty="0" smtClean="0"/>
              <a:t>Danish Data </a:t>
            </a:r>
            <a:r>
              <a:rPr lang="da-DK" dirty="0" err="1" smtClean="0"/>
              <a:t>Protection</a:t>
            </a:r>
            <a:r>
              <a:rPr lang="da-DK" dirty="0" smtClean="0"/>
              <a:t> </a:t>
            </a:r>
            <a:r>
              <a:rPr lang="da-DK" dirty="0" err="1" smtClean="0"/>
              <a:t>Board</a:t>
            </a:r>
            <a:r>
              <a:rPr lang="da-DK" dirty="0" smtClean="0"/>
              <a:t> (</a:t>
            </a:r>
            <a:r>
              <a:rPr lang="da-DK" dirty="0" err="1" smtClean="0">
                <a:hlinkClick r:id="rId6"/>
              </a:rPr>
              <a:t>www.datatilsynet.dk</a:t>
            </a:r>
            <a:r>
              <a:rPr lang="da-DK" dirty="0" smtClean="0"/>
              <a:t>) for all </a:t>
            </a:r>
            <a:r>
              <a:rPr lang="da-DK" dirty="0" err="1" smtClean="0"/>
              <a:t>registry</a:t>
            </a:r>
            <a:r>
              <a:rPr lang="da-DK" dirty="0" smtClean="0"/>
              <a:t> studies, </a:t>
            </a:r>
            <a:r>
              <a:rPr lang="da-DK" dirty="0" err="1" smtClean="0"/>
              <a:t>also</a:t>
            </a:r>
            <a:r>
              <a:rPr lang="da-DK" dirty="0" smtClean="0"/>
              <a:t> </a:t>
            </a:r>
            <a:r>
              <a:rPr lang="da-DK" dirty="0" err="1" smtClean="0"/>
              <a:t>within</a:t>
            </a:r>
            <a:r>
              <a:rPr lang="da-DK" dirty="0" smtClean="0"/>
              <a:t> Danmarks Statistik</a:t>
            </a:r>
          </a:p>
          <a:p>
            <a:endParaRPr lang="da-DK" dirty="0" smtClean="0"/>
          </a:p>
          <a:p>
            <a:pPr>
              <a:buNone/>
            </a:pPr>
            <a:r>
              <a:rPr lang="da-DK" dirty="0" err="1" smtClean="0"/>
              <a:t>Costs</a:t>
            </a:r>
            <a:endParaRPr lang="da-DK" dirty="0" smtClean="0"/>
          </a:p>
          <a:p>
            <a:r>
              <a:rPr lang="da-DK" dirty="0" smtClean="0"/>
              <a:t>In the </a:t>
            </a:r>
            <a:r>
              <a:rPr lang="da-DK" dirty="0" err="1" smtClean="0"/>
              <a:t>order</a:t>
            </a:r>
            <a:r>
              <a:rPr lang="da-DK" dirty="0" smtClean="0"/>
              <a:t> of 50.000 </a:t>
            </a:r>
            <a:r>
              <a:rPr lang="da-DK" dirty="0" err="1" smtClean="0"/>
              <a:t>dkr</a:t>
            </a:r>
            <a:r>
              <a:rPr lang="da-DK" dirty="0" smtClean="0"/>
              <a:t> for national data set.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Time</a:t>
            </a:r>
          </a:p>
          <a:p>
            <a:r>
              <a:rPr lang="da-DK" dirty="0" smtClean="0"/>
              <a:t>2-3 </a:t>
            </a:r>
            <a:r>
              <a:rPr lang="da-DK" dirty="0" err="1" smtClean="0"/>
              <a:t>months</a:t>
            </a:r>
            <a:r>
              <a:rPr lang="da-DK" dirty="0" smtClean="0"/>
              <a:t> for national data set</a:t>
            </a:r>
            <a:endParaRPr lang="da-D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 </a:t>
            </a:r>
            <a:r>
              <a:rPr lang="da-DK" dirty="0" err="1" smtClean="0"/>
              <a:t>few</a:t>
            </a:r>
            <a:r>
              <a:rPr lang="da-DK" dirty="0" smtClean="0"/>
              <a:t> </a:t>
            </a:r>
            <a:r>
              <a:rPr lang="da-DK" dirty="0" err="1" smtClean="0"/>
              <a:t>examples</a:t>
            </a:r>
            <a:r>
              <a:rPr lang="da-DK" dirty="0" smtClean="0"/>
              <a:t> of </a:t>
            </a:r>
            <a:r>
              <a:rPr lang="da-DK" dirty="0" err="1" smtClean="0"/>
              <a:t>papers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da-DK" dirty="0" smtClean="0"/>
              <a:t>Kildemoes HW, Sørensen HT, Hallas J. The Danish National </a:t>
            </a:r>
            <a:r>
              <a:rPr lang="da-DK" dirty="0" err="1" smtClean="0"/>
              <a:t>Prescription</a:t>
            </a:r>
            <a:r>
              <a:rPr lang="da-DK" dirty="0" smtClean="0"/>
              <a:t> </a:t>
            </a:r>
            <a:r>
              <a:rPr lang="da-DK" dirty="0" err="1" smtClean="0"/>
              <a:t>Registry</a:t>
            </a:r>
            <a:r>
              <a:rPr lang="da-DK" dirty="0" smtClean="0"/>
              <a:t>. </a:t>
            </a:r>
            <a:r>
              <a:rPr lang="da-DK" dirty="0" err="1" smtClean="0"/>
              <a:t>Scand</a:t>
            </a:r>
            <a:r>
              <a:rPr lang="da-DK" dirty="0" smtClean="0"/>
              <a:t> J Public Health 2011; 39 (</a:t>
            </a:r>
            <a:r>
              <a:rPr lang="da-DK" dirty="0" err="1" smtClean="0"/>
              <a:t>suppl</a:t>
            </a:r>
            <a:r>
              <a:rPr lang="da-DK" dirty="0" smtClean="0"/>
              <a:t> 7): 38-41.</a:t>
            </a:r>
          </a:p>
          <a:p>
            <a:endParaRPr lang="da-DK" dirty="0" smtClean="0"/>
          </a:p>
          <a:p>
            <a:r>
              <a:rPr lang="da-DK" dirty="0" smtClean="0"/>
              <a:t>Davidsen JR, Søndergaard J, Hallas J, Siersted HC, Knudsen TB, Lykkegaard J, Andersen M. </a:t>
            </a:r>
            <a:r>
              <a:rPr lang="da-DK" dirty="0" err="1" smtClean="0"/>
              <a:t>Impact</a:t>
            </a:r>
            <a:r>
              <a:rPr lang="da-DK" dirty="0" smtClean="0"/>
              <a:t> of </a:t>
            </a:r>
            <a:r>
              <a:rPr lang="da-DK" dirty="0" err="1" smtClean="0"/>
              <a:t>socioeconomic</a:t>
            </a:r>
            <a:r>
              <a:rPr lang="da-DK" dirty="0" smtClean="0"/>
              <a:t> status </a:t>
            </a:r>
            <a:r>
              <a:rPr lang="da-DK" dirty="0" err="1" smtClean="0"/>
              <a:t>on</a:t>
            </a:r>
            <a:r>
              <a:rPr lang="da-DK" dirty="0" smtClean="0"/>
              <a:t> the </a:t>
            </a:r>
            <a:r>
              <a:rPr lang="da-DK" dirty="0" err="1" smtClean="0"/>
              <a:t>use</a:t>
            </a:r>
            <a:r>
              <a:rPr lang="da-DK" dirty="0" smtClean="0"/>
              <a:t> of </a:t>
            </a:r>
            <a:r>
              <a:rPr lang="da-DK" dirty="0" err="1" smtClean="0"/>
              <a:t>inhaled</a:t>
            </a:r>
            <a:r>
              <a:rPr lang="da-DK" dirty="0" smtClean="0"/>
              <a:t> </a:t>
            </a:r>
            <a:r>
              <a:rPr lang="da-DK" dirty="0" err="1" smtClean="0"/>
              <a:t>corticosteroids</a:t>
            </a:r>
            <a:r>
              <a:rPr lang="da-DK" dirty="0" smtClean="0"/>
              <a:t> in </a:t>
            </a:r>
            <a:r>
              <a:rPr lang="da-DK" dirty="0" err="1" smtClean="0"/>
              <a:t>young</a:t>
            </a:r>
            <a:r>
              <a:rPr lang="da-DK" dirty="0" smtClean="0"/>
              <a:t> </a:t>
            </a:r>
            <a:r>
              <a:rPr lang="da-DK" dirty="0" err="1" smtClean="0"/>
              <a:t>adult</a:t>
            </a:r>
            <a:r>
              <a:rPr lang="da-DK" dirty="0" smtClean="0"/>
              <a:t> </a:t>
            </a:r>
            <a:r>
              <a:rPr lang="da-DK" dirty="0" err="1" smtClean="0"/>
              <a:t>asthmatics</a:t>
            </a:r>
            <a:r>
              <a:rPr lang="da-DK" dirty="0" smtClean="0"/>
              <a:t>. </a:t>
            </a:r>
            <a:r>
              <a:rPr lang="da-DK" dirty="0" err="1" smtClean="0"/>
              <a:t>Respir</a:t>
            </a:r>
            <a:r>
              <a:rPr lang="da-DK" dirty="0" smtClean="0"/>
              <a:t> Med 2010 </a:t>
            </a:r>
            <a:r>
              <a:rPr lang="da-DK" dirty="0" err="1" smtClean="0"/>
              <a:t>Dec</a:t>
            </a:r>
            <a:r>
              <a:rPr lang="da-DK" dirty="0" smtClean="0"/>
              <a:t> 7.</a:t>
            </a:r>
          </a:p>
          <a:p>
            <a:endParaRPr lang="da-DK" dirty="0" smtClean="0"/>
          </a:p>
          <a:p>
            <a:r>
              <a:rPr lang="da-DK" dirty="0" smtClean="0"/>
              <a:t>Hallas J, Bjerrum L, Støvring H, Andersen M. </a:t>
            </a:r>
            <a:r>
              <a:rPr lang="da-DK" dirty="0" err="1" smtClean="0"/>
              <a:t>Use</a:t>
            </a:r>
            <a:r>
              <a:rPr lang="da-DK" dirty="0" smtClean="0"/>
              <a:t> of </a:t>
            </a:r>
            <a:r>
              <a:rPr lang="da-DK" dirty="0" err="1" smtClean="0"/>
              <a:t>prescribed</a:t>
            </a:r>
            <a:r>
              <a:rPr lang="da-DK" dirty="0" smtClean="0"/>
              <a:t> </a:t>
            </a:r>
            <a:r>
              <a:rPr lang="da-DK" dirty="0" err="1" smtClean="0"/>
              <a:t>ephedrine</a:t>
            </a:r>
            <a:r>
              <a:rPr lang="da-DK" dirty="0" smtClean="0"/>
              <a:t> and the </a:t>
            </a:r>
            <a:r>
              <a:rPr lang="da-DK" dirty="0" err="1" smtClean="0"/>
              <a:t>risk</a:t>
            </a:r>
            <a:r>
              <a:rPr lang="da-DK" dirty="0" smtClean="0"/>
              <a:t> of </a:t>
            </a:r>
            <a:r>
              <a:rPr lang="da-DK" dirty="0" err="1" smtClean="0"/>
              <a:t>serious</a:t>
            </a:r>
            <a:r>
              <a:rPr lang="da-DK" dirty="0" smtClean="0"/>
              <a:t> </a:t>
            </a:r>
            <a:r>
              <a:rPr lang="da-DK" dirty="0" err="1" smtClean="0"/>
              <a:t>cardiovascular</a:t>
            </a:r>
            <a:r>
              <a:rPr lang="da-DK" dirty="0" smtClean="0"/>
              <a:t> events. A </a:t>
            </a:r>
            <a:r>
              <a:rPr lang="da-DK" dirty="0" err="1" smtClean="0"/>
              <a:t>registry</a:t>
            </a:r>
            <a:r>
              <a:rPr lang="da-DK" dirty="0" smtClean="0"/>
              <a:t> </a:t>
            </a:r>
            <a:r>
              <a:rPr lang="da-DK" dirty="0" err="1" smtClean="0"/>
              <a:t>based</a:t>
            </a:r>
            <a:r>
              <a:rPr lang="da-DK" dirty="0" smtClean="0"/>
              <a:t> </a:t>
            </a:r>
            <a:r>
              <a:rPr lang="da-DK" dirty="0" err="1" smtClean="0"/>
              <a:t>case-crossover</a:t>
            </a:r>
            <a:r>
              <a:rPr lang="da-DK" dirty="0" smtClean="0"/>
              <a:t> </a:t>
            </a:r>
            <a:r>
              <a:rPr lang="da-DK" dirty="0" err="1" smtClean="0"/>
              <a:t>study</a:t>
            </a:r>
            <a:r>
              <a:rPr lang="da-DK" dirty="0" smtClean="0"/>
              <a:t>. Am J </a:t>
            </a:r>
            <a:r>
              <a:rPr lang="da-DK" dirty="0" err="1" smtClean="0"/>
              <a:t>Epidemiol</a:t>
            </a:r>
            <a:r>
              <a:rPr lang="da-DK" dirty="0" smtClean="0"/>
              <a:t> 2008, 168: 966-73</a:t>
            </a:r>
          </a:p>
          <a:p>
            <a:endParaRPr lang="da-DK" dirty="0" smtClean="0"/>
          </a:p>
          <a:p>
            <a:r>
              <a:rPr lang="da-DK" dirty="0" smtClean="0"/>
              <a:t>Gulmez SE, Holm A, Frederiksen H, Jensen TG, Pedersen C, Hallas J. </a:t>
            </a:r>
            <a:r>
              <a:rPr lang="da-DK" dirty="0" err="1" smtClean="0"/>
              <a:t>Use</a:t>
            </a:r>
            <a:r>
              <a:rPr lang="da-DK" dirty="0" smtClean="0"/>
              <a:t> of proton pump inhibitors and the </a:t>
            </a:r>
            <a:r>
              <a:rPr lang="da-DK" dirty="0" err="1" smtClean="0"/>
              <a:t>risk</a:t>
            </a:r>
            <a:r>
              <a:rPr lang="da-DK" dirty="0" smtClean="0"/>
              <a:t> of </a:t>
            </a:r>
            <a:r>
              <a:rPr lang="da-DK" dirty="0" err="1" smtClean="0"/>
              <a:t>community-acquired</a:t>
            </a:r>
            <a:r>
              <a:rPr lang="da-DK" dirty="0" smtClean="0"/>
              <a:t> </a:t>
            </a:r>
            <a:r>
              <a:rPr lang="da-DK" dirty="0" err="1" smtClean="0"/>
              <a:t>pneumonia</a:t>
            </a:r>
            <a:r>
              <a:rPr lang="da-DK" dirty="0" smtClean="0"/>
              <a:t>: a case </a:t>
            </a:r>
            <a:r>
              <a:rPr lang="da-DK" dirty="0" err="1" smtClean="0"/>
              <a:t>control</a:t>
            </a:r>
            <a:r>
              <a:rPr lang="da-DK" dirty="0" smtClean="0"/>
              <a:t> </a:t>
            </a:r>
            <a:r>
              <a:rPr lang="da-DK" dirty="0" err="1" smtClean="0"/>
              <a:t>study</a:t>
            </a:r>
            <a:r>
              <a:rPr lang="da-DK" dirty="0" smtClean="0"/>
              <a:t>. </a:t>
            </a:r>
            <a:r>
              <a:rPr lang="da-DK" dirty="0" err="1" smtClean="0"/>
              <a:t>Arch</a:t>
            </a:r>
            <a:r>
              <a:rPr lang="da-DK" dirty="0" smtClean="0"/>
              <a:t> Intern Med 2007; 167: 950-5.</a:t>
            </a:r>
          </a:p>
          <a:p>
            <a:endParaRPr lang="da-DK" dirty="0" smtClean="0"/>
          </a:p>
          <a:p>
            <a:r>
              <a:rPr lang="da-DK" dirty="0" smtClean="0"/>
              <a:t>Gaist D, Sørensen HT, Hallas J. The Danish </a:t>
            </a:r>
            <a:r>
              <a:rPr lang="da-DK" dirty="0" err="1" smtClean="0"/>
              <a:t>prescription</a:t>
            </a:r>
            <a:r>
              <a:rPr lang="da-DK" dirty="0" smtClean="0"/>
              <a:t> registers. Dan Med </a:t>
            </a:r>
            <a:r>
              <a:rPr lang="da-DK" dirty="0" err="1" smtClean="0"/>
              <a:t>Bull</a:t>
            </a:r>
            <a:r>
              <a:rPr lang="da-DK" dirty="0" smtClean="0"/>
              <a:t> 1997; 44: 445-8.</a:t>
            </a:r>
          </a:p>
          <a:p>
            <a:endParaRPr lang="da-DK" dirty="0" smtClean="0"/>
          </a:p>
          <a:p>
            <a:r>
              <a:rPr lang="da-DK" dirty="0" smtClean="0"/>
              <a:t>Furu K, Wettermark B, Andersen M, </a:t>
            </a:r>
            <a:r>
              <a:rPr lang="da-DK" dirty="0" err="1" smtClean="0"/>
              <a:t>Martikainen</a:t>
            </a:r>
            <a:r>
              <a:rPr lang="da-DK" dirty="0" smtClean="0"/>
              <a:t> JE, </a:t>
            </a:r>
            <a:r>
              <a:rPr lang="da-DK" dirty="0" err="1" smtClean="0"/>
              <a:t>Almarsdottir</a:t>
            </a:r>
            <a:r>
              <a:rPr lang="da-DK" dirty="0" smtClean="0"/>
              <a:t> AB, Sørensen HT. The Nordic </a:t>
            </a:r>
            <a:r>
              <a:rPr lang="da-DK" dirty="0" err="1" smtClean="0"/>
              <a:t>countries</a:t>
            </a:r>
            <a:r>
              <a:rPr lang="da-DK" dirty="0" smtClean="0"/>
              <a:t> as a </a:t>
            </a:r>
            <a:r>
              <a:rPr lang="da-DK" dirty="0" err="1" smtClean="0"/>
              <a:t>cohort</a:t>
            </a:r>
            <a:r>
              <a:rPr lang="da-DK" dirty="0" smtClean="0"/>
              <a:t> for </a:t>
            </a:r>
            <a:r>
              <a:rPr lang="da-DK" dirty="0" err="1" smtClean="0"/>
              <a:t>pharmacoepidemiological</a:t>
            </a:r>
            <a:r>
              <a:rPr lang="da-DK" dirty="0" smtClean="0"/>
              <a:t> research. </a:t>
            </a:r>
            <a:r>
              <a:rPr lang="da-DK" dirty="0" err="1" smtClean="0"/>
              <a:t>Basic</a:t>
            </a:r>
            <a:r>
              <a:rPr lang="da-DK" dirty="0" smtClean="0"/>
              <a:t> </a:t>
            </a:r>
            <a:r>
              <a:rPr lang="da-DK" dirty="0" err="1" smtClean="0"/>
              <a:t>Clin</a:t>
            </a:r>
            <a:r>
              <a:rPr lang="da-DK" dirty="0" smtClean="0"/>
              <a:t> </a:t>
            </a:r>
            <a:r>
              <a:rPr lang="da-DK" dirty="0" err="1" smtClean="0"/>
              <a:t>Pharmacol</a:t>
            </a:r>
            <a:r>
              <a:rPr lang="da-DK" dirty="0" smtClean="0"/>
              <a:t> </a:t>
            </a:r>
            <a:r>
              <a:rPr lang="da-DK" dirty="0" err="1" smtClean="0"/>
              <a:t>Toxicol</a:t>
            </a:r>
            <a:r>
              <a:rPr lang="da-DK" dirty="0" smtClean="0"/>
              <a:t>. 2010 Feb;106(2):86-94. </a:t>
            </a:r>
          </a:p>
          <a:p>
            <a:endParaRPr lang="da-DK" dirty="0" smtClean="0"/>
          </a:p>
          <a:p>
            <a:r>
              <a:rPr lang="da-DK" dirty="0" smtClean="0"/>
              <a:t>Johnsen SP, Larsson H, </a:t>
            </a:r>
            <a:r>
              <a:rPr lang="da-DK" dirty="0" err="1" smtClean="0"/>
              <a:t>Tarone</a:t>
            </a:r>
            <a:r>
              <a:rPr lang="da-DK" dirty="0" smtClean="0"/>
              <a:t> RE, </a:t>
            </a:r>
            <a:r>
              <a:rPr lang="da-DK" dirty="0" err="1" smtClean="0"/>
              <a:t>McLaughlin</a:t>
            </a:r>
            <a:r>
              <a:rPr lang="da-DK" dirty="0" smtClean="0"/>
              <a:t> JK, </a:t>
            </a:r>
            <a:r>
              <a:rPr lang="da-DK" dirty="0" err="1" smtClean="0"/>
              <a:t>Nørgård</a:t>
            </a:r>
            <a:r>
              <a:rPr lang="da-DK" dirty="0" smtClean="0"/>
              <a:t> B, Friis S, Sørensen HT. </a:t>
            </a:r>
            <a:r>
              <a:rPr lang="da-DK" dirty="0" err="1" smtClean="0"/>
              <a:t>Risk</a:t>
            </a:r>
            <a:r>
              <a:rPr lang="da-DK" dirty="0" smtClean="0"/>
              <a:t> of </a:t>
            </a:r>
            <a:r>
              <a:rPr lang="da-DK" dirty="0" err="1" smtClean="0"/>
              <a:t>hospitalization</a:t>
            </a:r>
            <a:r>
              <a:rPr lang="da-DK" dirty="0" smtClean="0"/>
              <a:t> for </a:t>
            </a:r>
            <a:r>
              <a:rPr lang="da-DK" dirty="0" err="1" smtClean="0"/>
              <a:t>myocardial</a:t>
            </a:r>
            <a:r>
              <a:rPr lang="da-DK" dirty="0" smtClean="0"/>
              <a:t> </a:t>
            </a:r>
            <a:r>
              <a:rPr lang="da-DK" dirty="0" err="1" smtClean="0"/>
              <a:t>infarction</a:t>
            </a:r>
            <a:r>
              <a:rPr lang="da-DK" dirty="0" smtClean="0"/>
              <a:t> </a:t>
            </a:r>
            <a:r>
              <a:rPr lang="da-DK" dirty="0" err="1" smtClean="0"/>
              <a:t>among</a:t>
            </a:r>
            <a:r>
              <a:rPr lang="da-DK" dirty="0" smtClean="0"/>
              <a:t> </a:t>
            </a:r>
            <a:r>
              <a:rPr lang="da-DK" dirty="0" err="1" smtClean="0"/>
              <a:t>users</a:t>
            </a:r>
            <a:r>
              <a:rPr lang="da-DK" dirty="0" smtClean="0"/>
              <a:t> of </a:t>
            </a:r>
            <a:r>
              <a:rPr lang="da-DK" dirty="0" err="1" smtClean="0"/>
              <a:t>rofecoxib</a:t>
            </a:r>
            <a:r>
              <a:rPr lang="da-DK" dirty="0" smtClean="0"/>
              <a:t>, </a:t>
            </a:r>
            <a:r>
              <a:rPr lang="da-DK" dirty="0" err="1" smtClean="0"/>
              <a:t>celecoxib</a:t>
            </a:r>
            <a:r>
              <a:rPr lang="da-DK" dirty="0" smtClean="0"/>
              <a:t>, and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NSAIDs</a:t>
            </a:r>
            <a:r>
              <a:rPr lang="da-DK" dirty="0" smtClean="0"/>
              <a:t>: a </a:t>
            </a:r>
            <a:r>
              <a:rPr lang="da-DK" dirty="0" err="1" smtClean="0"/>
              <a:t>population-based</a:t>
            </a:r>
            <a:r>
              <a:rPr lang="da-DK" dirty="0" smtClean="0"/>
              <a:t> </a:t>
            </a:r>
            <a:r>
              <a:rPr lang="da-DK" dirty="0" err="1" smtClean="0"/>
              <a:t>case-control</a:t>
            </a:r>
            <a:r>
              <a:rPr lang="da-DK" dirty="0" smtClean="0"/>
              <a:t> </a:t>
            </a:r>
            <a:r>
              <a:rPr lang="da-DK" dirty="0" err="1" smtClean="0"/>
              <a:t>study</a:t>
            </a:r>
            <a:r>
              <a:rPr lang="da-DK" dirty="0" smtClean="0"/>
              <a:t>. </a:t>
            </a:r>
            <a:r>
              <a:rPr lang="da-DK" dirty="0" err="1" smtClean="0"/>
              <a:t>Arch</a:t>
            </a:r>
            <a:r>
              <a:rPr lang="da-DK" dirty="0" smtClean="0"/>
              <a:t> Intern Med. 2005 May 9;165(9):978-84.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Essential</a:t>
            </a:r>
            <a:r>
              <a:rPr lang="da-DK" dirty="0" smtClean="0"/>
              <a:t> </a:t>
            </a:r>
            <a:r>
              <a:rPr lang="da-DK" dirty="0" err="1" smtClean="0"/>
              <a:t>demographics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Size</a:t>
            </a:r>
            <a:r>
              <a:rPr lang="da-DK" dirty="0" smtClean="0"/>
              <a:t> of population: 5,566,856 as of </a:t>
            </a:r>
            <a:r>
              <a:rPr lang="da-DK" dirty="0" err="1" smtClean="0"/>
              <a:t>July</a:t>
            </a:r>
            <a:r>
              <a:rPr lang="da-DK" dirty="0" smtClean="0"/>
              <a:t> 1st 2011</a:t>
            </a:r>
          </a:p>
          <a:p>
            <a:r>
              <a:rPr lang="da-DK" dirty="0" err="1" smtClean="0"/>
              <a:t>Detailed</a:t>
            </a:r>
            <a:r>
              <a:rPr lang="da-DK" dirty="0" smtClean="0"/>
              <a:t> public </a:t>
            </a:r>
            <a:r>
              <a:rPr lang="da-DK" dirty="0" err="1" smtClean="0"/>
              <a:t>statistics</a:t>
            </a:r>
            <a:r>
              <a:rPr lang="da-DK" dirty="0" smtClean="0"/>
              <a:t> </a:t>
            </a:r>
            <a:r>
              <a:rPr lang="da-DK" dirty="0" err="1" smtClean="0"/>
              <a:t>available</a:t>
            </a:r>
            <a:r>
              <a:rPr lang="da-DK" dirty="0" smtClean="0"/>
              <a:t> at </a:t>
            </a:r>
            <a:r>
              <a:rPr lang="da-DK" dirty="0" err="1" smtClean="0">
                <a:hlinkClick r:id="rId2"/>
              </a:rPr>
              <a:t>www.statistikbanken.dk</a:t>
            </a:r>
            <a:endParaRPr lang="da-DK" dirty="0" smtClean="0"/>
          </a:p>
          <a:p>
            <a:endParaRPr lang="da-DK" dirty="0" smtClean="0"/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Relevant host institution(s)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Statistics</a:t>
            </a:r>
            <a:r>
              <a:rPr lang="da-DK" dirty="0" smtClean="0"/>
              <a:t> Denmark </a:t>
            </a:r>
            <a:r>
              <a:rPr lang="da-DK" dirty="0" err="1" smtClean="0">
                <a:hlinkClick r:id="rId2"/>
              </a:rPr>
              <a:t>www.dst.dk</a:t>
            </a:r>
            <a:endParaRPr lang="da-DK" dirty="0" smtClean="0"/>
          </a:p>
          <a:p>
            <a:r>
              <a:rPr lang="da-DK" dirty="0" err="1" smtClean="0"/>
              <a:t>University</a:t>
            </a:r>
            <a:r>
              <a:rPr lang="da-DK" dirty="0" smtClean="0"/>
              <a:t> of Southern Denmark (OPED)</a:t>
            </a:r>
          </a:p>
          <a:p>
            <a:r>
              <a:rPr lang="da-DK" dirty="0" smtClean="0"/>
              <a:t>Aarhus </a:t>
            </a:r>
            <a:r>
              <a:rPr lang="da-DK" dirty="0" err="1" smtClean="0"/>
              <a:t>University</a:t>
            </a:r>
            <a:r>
              <a:rPr lang="da-DK" dirty="0" smtClean="0"/>
              <a:t> (PDNJ)</a:t>
            </a:r>
            <a:endParaRPr lang="da-D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>
            <a:normAutofit fontScale="90000"/>
          </a:bodyPr>
          <a:lstStyle/>
          <a:p>
            <a:pPr defTabSz="762000">
              <a:spcBef>
                <a:spcPct val="50000"/>
              </a:spcBef>
            </a:pPr>
            <a:r>
              <a:rPr lang="da-DK" dirty="0" err="1" smtClean="0">
                <a:ea typeface="ＭＳ Ｐゴシック"/>
                <a:cs typeface="ＭＳ Ｐゴシック"/>
              </a:rPr>
              <a:t>Pharmacoepidemiological</a:t>
            </a:r>
            <a:r>
              <a:rPr lang="da-DK" dirty="0" smtClean="0">
                <a:ea typeface="ＭＳ Ｐゴシック"/>
                <a:cs typeface="ＭＳ Ｐゴシック"/>
              </a:rPr>
              <a:t> databases in Denmark</a:t>
            </a:r>
          </a:p>
        </p:txBody>
      </p:sp>
      <p:pic>
        <p:nvPicPr>
          <p:cNvPr id="26627" name="Picture 3" descr="esrimap"/>
          <p:cNvPicPr>
            <a:picLocks noChangeAspect="1" noChangeArrowheads="1"/>
          </p:cNvPicPr>
          <p:nvPr/>
        </p:nvPicPr>
        <p:blipFill>
          <a:blip r:embed="rId2" cstate="print"/>
          <a:srcRect r="15349" b="4716"/>
          <a:stretch>
            <a:fillRect/>
          </a:stretch>
        </p:blipFill>
        <p:spPr bwMode="auto">
          <a:xfrm>
            <a:off x="1828800" y="2133600"/>
            <a:ext cx="52578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4386263" y="4910138"/>
            <a:ext cx="682625" cy="6556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4154488" y="4005263"/>
            <a:ext cx="682625" cy="6556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5783263" y="4543425"/>
            <a:ext cx="682625" cy="6556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da-DK" smtClean="0">
                <a:ea typeface="ＭＳ Ｐゴシック"/>
                <a:cs typeface="ＭＳ Ｐゴシック"/>
              </a:rPr>
              <a:t>Pharmacoepidemiologic databases in Denmark</a:t>
            </a:r>
            <a:endParaRPr lang="da-DK" sz="2000" smtClean="0">
              <a:solidFill>
                <a:srgbClr val="000099"/>
              </a:solidFill>
              <a:ea typeface="ＭＳ Ｐゴシック"/>
              <a:cs typeface="ＭＳ Ｐゴシック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850" y="2589213"/>
          <a:ext cx="7683500" cy="2659062"/>
        </p:xfrm>
        <a:graphic>
          <a:graphicData uri="http://schemas.openxmlformats.org/presentationml/2006/ole">
            <p:oleObj spid="_x0000_s1026" name="Document" r:id="rId3" imgW="6477821" imgH="2243964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Prescription</a:t>
            </a:r>
            <a:r>
              <a:rPr lang="da-DK" dirty="0" smtClean="0"/>
              <a:t> variables, </a:t>
            </a:r>
            <a:r>
              <a:rPr lang="da-DK" dirty="0" err="1" smtClean="0"/>
              <a:t>what</a:t>
            </a:r>
            <a:r>
              <a:rPr lang="da-DK" dirty="0" smtClean="0"/>
              <a:t> is </a:t>
            </a:r>
            <a:r>
              <a:rPr lang="da-DK" dirty="0" err="1" smtClean="0"/>
              <a:t>covered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34455"/>
            <a:ext cx="4608512" cy="511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Prescription</a:t>
            </a:r>
            <a:r>
              <a:rPr lang="da-DK" dirty="0" smtClean="0"/>
              <a:t> variables, </a:t>
            </a:r>
            <a:r>
              <a:rPr lang="da-DK" dirty="0" err="1" smtClean="0"/>
              <a:t>what</a:t>
            </a:r>
            <a:r>
              <a:rPr lang="da-DK" dirty="0" smtClean="0"/>
              <a:t> is not </a:t>
            </a:r>
            <a:r>
              <a:rPr lang="da-DK" dirty="0" err="1" smtClean="0"/>
              <a:t>covered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Dosing</a:t>
            </a:r>
            <a:r>
              <a:rPr lang="da-DK" dirty="0" smtClean="0"/>
              <a:t> </a:t>
            </a:r>
            <a:r>
              <a:rPr lang="da-DK" dirty="0" err="1" smtClean="0"/>
              <a:t>instruction</a:t>
            </a:r>
            <a:endParaRPr lang="da-DK" dirty="0" smtClean="0"/>
          </a:p>
          <a:p>
            <a:r>
              <a:rPr lang="da-DK" dirty="0" err="1" smtClean="0"/>
              <a:t>Indication</a:t>
            </a:r>
            <a:endParaRPr lang="da-DK" dirty="0" smtClean="0"/>
          </a:p>
          <a:p>
            <a:endParaRPr lang="da-DK" dirty="0" smtClean="0"/>
          </a:p>
          <a:p>
            <a:pPr>
              <a:buNone/>
            </a:pPr>
            <a:r>
              <a:rPr lang="da-DK" dirty="0" smtClean="0"/>
              <a:t>….  </a:t>
            </a:r>
            <a:r>
              <a:rPr lang="da-DK" dirty="0" err="1" smtClean="0"/>
              <a:t>except</a:t>
            </a:r>
            <a:r>
              <a:rPr lang="da-DK" dirty="0" smtClean="0"/>
              <a:t> </a:t>
            </a:r>
            <a:r>
              <a:rPr lang="da-DK" dirty="0" err="1" smtClean="0"/>
              <a:t>sometimes</a:t>
            </a:r>
            <a:r>
              <a:rPr lang="da-DK" dirty="0" smtClean="0"/>
              <a:t> in </a:t>
            </a:r>
            <a:r>
              <a:rPr lang="da-DK" dirty="0" err="1" smtClean="0"/>
              <a:t>free-text</a:t>
            </a:r>
            <a:endParaRPr lang="da-D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Coverage</a:t>
            </a:r>
            <a:r>
              <a:rPr lang="da-DK" dirty="0" smtClean="0"/>
              <a:t> of </a:t>
            </a:r>
            <a:r>
              <a:rPr lang="da-DK" dirty="0" err="1" smtClean="0"/>
              <a:t>prescription</a:t>
            </a:r>
            <a:r>
              <a:rPr lang="da-DK" dirty="0" smtClean="0"/>
              <a:t> database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National </a:t>
            </a:r>
            <a:r>
              <a:rPr lang="da-DK" dirty="0" err="1" smtClean="0"/>
              <a:t>prescription</a:t>
            </a:r>
            <a:r>
              <a:rPr lang="da-DK" dirty="0" smtClean="0"/>
              <a:t> database</a:t>
            </a:r>
          </a:p>
          <a:p>
            <a:pPr lvl="1"/>
            <a:r>
              <a:rPr lang="da-DK" dirty="0" smtClean="0"/>
              <a:t>All residents, independent of </a:t>
            </a:r>
            <a:r>
              <a:rPr lang="da-DK" dirty="0" err="1" smtClean="0"/>
              <a:t>income</a:t>
            </a:r>
            <a:endParaRPr lang="da-DK" dirty="0" smtClean="0"/>
          </a:p>
          <a:p>
            <a:pPr lvl="1"/>
            <a:r>
              <a:rPr lang="da-DK" dirty="0" err="1" smtClean="0"/>
              <a:t>Re-imbursed</a:t>
            </a:r>
            <a:r>
              <a:rPr lang="da-DK" dirty="0" smtClean="0"/>
              <a:t> and </a:t>
            </a:r>
            <a:r>
              <a:rPr lang="da-DK" dirty="0" err="1" smtClean="0"/>
              <a:t>non-reimbursed</a:t>
            </a:r>
            <a:r>
              <a:rPr lang="da-DK" dirty="0" smtClean="0"/>
              <a:t> </a:t>
            </a:r>
            <a:r>
              <a:rPr lang="da-DK" dirty="0" err="1" smtClean="0"/>
              <a:t>prescriptions</a:t>
            </a:r>
            <a:endParaRPr lang="da-DK" dirty="0" smtClean="0"/>
          </a:p>
          <a:p>
            <a:r>
              <a:rPr lang="da-DK" dirty="0" smtClean="0"/>
              <a:t>Regional databases</a:t>
            </a:r>
          </a:p>
          <a:p>
            <a:pPr lvl="1"/>
            <a:r>
              <a:rPr lang="da-DK" dirty="0" smtClean="0"/>
              <a:t>All residents, independent of </a:t>
            </a:r>
            <a:r>
              <a:rPr lang="da-DK" dirty="0" err="1" smtClean="0"/>
              <a:t>income</a:t>
            </a:r>
            <a:endParaRPr lang="da-DK" dirty="0" smtClean="0"/>
          </a:p>
          <a:p>
            <a:pPr lvl="1"/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re-imbursed</a:t>
            </a:r>
            <a:r>
              <a:rPr lang="da-DK" dirty="0" smtClean="0"/>
              <a:t> </a:t>
            </a:r>
            <a:r>
              <a:rPr lang="da-DK" dirty="0" err="1" smtClean="0"/>
              <a:t>prescriptions</a:t>
            </a:r>
            <a:r>
              <a:rPr lang="da-DK" dirty="0" smtClean="0"/>
              <a:t> (</a:t>
            </a:r>
            <a:r>
              <a:rPr lang="da-DK" dirty="0" err="1" smtClean="0"/>
              <a:t>possibly</a:t>
            </a:r>
            <a:r>
              <a:rPr lang="da-DK" dirty="0" smtClean="0"/>
              <a:t> by </a:t>
            </a:r>
            <a:r>
              <a:rPr lang="da-DK" dirty="0" err="1" smtClean="0"/>
              <a:t>individual</a:t>
            </a:r>
            <a:r>
              <a:rPr lang="da-DK" dirty="0" smtClean="0"/>
              <a:t> </a:t>
            </a:r>
            <a:r>
              <a:rPr lang="da-DK" dirty="0" err="1" smtClean="0"/>
              <a:t>coverage</a:t>
            </a:r>
            <a:r>
              <a:rPr lang="da-DK" dirty="0" smtClean="0"/>
              <a:t>)</a:t>
            </a:r>
          </a:p>
          <a:p>
            <a:pPr lvl="1"/>
            <a:r>
              <a:rPr lang="da-DK" dirty="0" err="1" smtClean="0"/>
              <a:t>Non-covered</a:t>
            </a:r>
            <a:r>
              <a:rPr lang="da-DK" dirty="0" smtClean="0"/>
              <a:t> </a:t>
            </a:r>
            <a:r>
              <a:rPr lang="da-DK" dirty="0" err="1" smtClean="0"/>
              <a:t>medication</a:t>
            </a:r>
            <a:r>
              <a:rPr lang="da-DK" dirty="0" smtClean="0"/>
              <a:t> </a:t>
            </a:r>
            <a:r>
              <a:rPr lang="da-DK" dirty="0" err="1" smtClean="0"/>
              <a:t>include</a:t>
            </a:r>
            <a:r>
              <a:rPr lang="da-DK" dirty="0" smtClean="0"/>
              <a:t>: </a:t>
            </a:r>
          </a:p>
          <a:p>
            <a:pPr lvl="2"/>
            <a:r>
              <a:rPr lang="da-DK" dirty="0" smtClean="0"/>
              <a:t>drugs </a:t>
            </a:r>
            <a:r>
              <a:rPr lang="da-DK" dirty="0" err="1" smtClean="0"/>
              <a:t>dispensed</a:t>
            </a:r>
            <a:r>
              <a:rPr lang="da-DK" dirty="0" smtClean="0"/>
              <a:t> OTC</a:t>
            </a:r>
          </a:p>
          <a:p>
            <a:pPr lvl="2"/>
            <a:r>
              <a:rPr lang="da-DK" dirty="0" err="1" smtClean="0"/>
              <a:t>dieting</a:t>
            </a:r>
            <a:r>
              <a:rPr lang="da-DK" dirty="0" smtClean="0"/>
              <a:t> </a:t>
            </a:r>
            <a:r>
              <a:rPr lang="da-DK" dirty="0" err="1" smtClean="0"/>
              <a:t>products</a:t>
            </a:r>
            <a:endParaRPr lang="da-DK" dirty="0" smtClean="0"/>
          </a:p>
          <a:p>
            <a:pPr lvl="2"/>
            <a:r>
              <a:rPr lang="da-DK" dirty="0" smtClean="0"/>
              <a:t>oral </a:t>
            </a:r>
            <a:r>
              <a:rPr lang="da-DK" dirty="0" err="1" smtClean="0"/>
              <a:t>contraceptives</a:t>
            </a:r>
            <a:endParaRPr lang="da-DK" dirty="0" smtClean="0"/>
          </a:p>
          <a:p>
            <a:pPr lvl="2"/>
            <a:r>
              <a:rPr lang="da-DK" dirty="0" err="1" smtClean="0"/>
              <a:t>Benzodiaxepines</a:t>
            </a:r>
            <a:r>
              <a:rPr lang="da-DK" dirty="0" smtClean="0"/>
              <a:t> and </a:t>
            </a:r>
            <a:r>
              <a:rPr lang="da-DK" dirty="0" err="1" smtClean="0"/>
              <a:t>cyclopyrrolones</a:t>
            </a:r>
            <a:endParaRPr lang="da-DK" dirty="0" smtClean="0"/>
          </a:p>
          <a:p>
            <a:pPr lvl="2"/>
            <a:r>
              <a:rPr lang="da-DK" dirty="0" err="1" smtClean="0"/>
              <a:t>Certain</a:t>
            </a:r>
            <a:r>
              <a:rPr lang="da-DK" dirty="0" smtClean="0"/>
              <a:t> </a:t>
            </a:r>
            <a:r>
              <a:rPr lang="da-DK" dirty="0" err="1" smtClean="0"/>
              <a:t>antibiotics</a:t>
            </a:r>
            <a:r>
              <a:rPr lang="da-DK" dirty="0" smtClean="0"/>
              <a:t> (</a:t>
            </a:r>
            <a:r>
              <a:rPr lang="da-DK" dirty="0" err="1" smtClean="0"/>
              <a:t>fluoquinolones</a:t>
            </a:r>
            <a:r>
              <a:rPr lang="da-DK" dirty="0" smtClean="0"/>
              <a:t>, </a:t>
            </a:r>
            <a:r>
              <a:rPr lang="da-DK" dirty="0" err="1" smtClean="0"/>
              <a:t>tetracyclines</a:t>
            </a:r>
            <a:r>
              <a:rPr lang="da-DK" dirty="0" smtClean="0"/>
              <a:t>)</a:t>
            </a:r>
          </a:p>
          <a:p>
            <a:endParaRPr lang="da-DK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 smtClean="0">
                <a:ea typeface="ＭＳ Ｐゴシック"/>
                <a:cs typeface="ＭＳ Ｐゴシック"/>
              </a:rPr>
              <a:t>Danish </a:t>
            </a:r>
            <a:r>
              <a:rPr lang="da-DK" sz="3600" dirty="0" err="1" smtClean="0">
                <a:ea typeface="ＭＳ Ｐゴシック"/>
                <a:cs typeface="ＭＳ Ｐゴシック"/>
              </a:rPr>
              <a:t>Medicines</a:t>
            </a:r>
            <a:r>
              <a:rPr lang="da-DK" sz="3600" dirty="0" smtClean="0">
                <a:ea typeface="ＭＳ Ｐゴシック"/>
                <a:cs typeface="ＭＳ Ｐゴシック"/>
              </a:rPr>
              <a:t> Agency</a:t>
            </a:r>
            <a:r>
              <a:rPr lang="da-DK" sz="3200" dirty="0" smtClean="0">
                <a:ea typeface="ＭＳ Ｐゴシック"/>
                <a:cs typeface="ＭＳ Ｐゴシック"/>
              </a:rPr>
              <a:t> </a:t>
            </a:r>
            <a:br>
              <a:rPr lang="da-DK" sz="3200" dirty="0" smtClean="0">
                <a:ea typeface="ＭＳ Ｐゴシック"/>
                <a:cs typeface="ＭＳ Ｐゴシック"/>
              </a:rPr>
            </a:br>
            <a:r>
              <a:rPr lang="da-DK" sz="3200" dirty="0" smtClean="0">
                <a:ea typeface="ＭＳ Ｐゴシック"/>
                <a:cs typeface="ＭＳ Ｐゴシック"/>
              </a:rPr>
              <a:t>and Danmarks Statistik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da-DK" sz="2400" dirty="0" smtClean="0">
                <a:ea typeface="ＭＳ Ｐゴシック"/>
                <a:cs typeface="ＭＳ Ｐゴシック"/>
              </a:rPr>
              <a:t>A </a:t>
            </a:r>
            <a:r>
              <a:rPr lang="da-DK" sz="2400" dirty="0" err="1" smtClean="0">
                <a:ea typeface="ＭＳ Ｐゴシック"/>
                <a:cs typeface="ＭＳ Ｐゴシック"/>
              </a:rPr>
              <a:t>complete</a:t>
            </a:r>
            <a:r>
              <a:rPr lang="da-DK" sz="2400" dirty="0" smtClean="0">
                <a:ea typeface="ＭＳ Ｐゴシック"/>
                <a:cs typeface="ＭＳ Ｐゴシック"/>
              </a:rPr>
              <a:t> </a:t>
            </a:r>
            <a:r>
              <a:rPr lang="da-DK" sz="2400" dirty="0" err="1" smtClean="0">
                <a:ea typeface="ＭＳ Ｐゴシック"/>
                <a:cs typeface="ＭＳ Ｐゴシック"/>
              </a:rPr>
              <a:t>copy</a:t>
            </a:r>
            <a:r>
              <a:rPr lang="da-DK" sz="2400" dirty="0" smtClean="0">
                <a:ea typeface="ＭＳ Ｐゴシック"/>
                <a:cs typeface="ＭＳ Ｐゴシック"/>
              </a:rPr>
              <a:t> of the DKMA </a:t>
            </a:r>
            <a:r>
              <a:rPr lang="da-DK" sz="2400" dirty="0" err="1" smtClean="0">
                <a:ea typeface="ＭＳ Ｐゴシック"/>
                <a:cs typeface="ＭＳ Ｐゴシック"/>
              </a:rPr>
              <a:t>prescription</a:t>
            </a:r>
            <a:r>
              <a:rPr lang="da-DK" sz="2400" dirty="0" smtClean="0">
                <a:ea typeface="ＭＳ Ｐゴシック"/>
                <a:cs typeface="ＭＳ Ｐゴシック"/>
              </a:rPr>
              <a:t> register </a:t>
            </a:r>
            <a:r>
              <a:rPr lang="da-DK" sz="2400" dirty="0" err="1" smtClean="0">
                <a:ea typeface="ＭＳ Ｐゴシック"/>
                <a:cs typeface="ＭＳ Ｐゴシック"/>
              </a:rPr>
              <a:t>since</a:t>
            </a:r>
            <a:r>
              <a:rPr lang="da-DK" sz="2400" dirty="0" smtClean="0">
                <a:ea typeface="ＭＳ Ｐゴシック"/>
                <a:cs typeface="ＭＳ Ｐゴシック"/>
              </a:rPr>
              <a:t> 1995!</a:t>
            </a:r>
          </a:p>
          <a:p>
            <a:r>
              <a:rPr lang="da-DK" sz="2400" dirty="0" smtClean="0">
                <a:ea typeface="ＭＳ Ｐゴシック"/>
                <a:cs typeface="ＭＳ Ｐゴシック"/>
              </a:rPr>
              <a:t>A </a:t>
            </a:r>
            <a:r>
              <a:rPr lang="da-DK" sz="2400" dirty="0" err="1" smtClean="0">
                <a:ea typeface="ＭＳ Ｐゴシック"/>
                <a:cs typeface="ＭＳ Ｐゴシック"/>
              </a:rPr>
              <a:t>complete</a:t>
            </a:r>
            <a:r>
              <a:rPr lang="da-DK" sz="2400" dirty="0" smtClean="0">
                <a:ea typeface="ＭＳ Ｐゴシック"/>
                <a:cs typeface="ＭＳ Ｐゴシック"/>
              </a:rPr>
              <a:t> </a:t>
            </a:r>
            <a:r>
              <a:rPr lang="da-DK" sz="2400" dirty="0" err="1" smtClean="0">
                <a:ea typeface="ＭＳ Ｐゴシック"/>
                <a:cs typeface="ＭＳ Ｐゴシック"/>
              </a:rPr>
              <a:t>copy</a:t>
            </a:r>
            <a:r>
              <a:rPr lang="da-DK" sz="2400" dirty="0" smtClean="0">
                <a:ea typeface="ＭＳ Ｐゴシック"/>
                <a:cs typeface="ＭＳ Ｐゴシック"/>
              </a:rPr>
              <a:t> of the Danish Patient </a:t>
            </a:r>
            <a:r>
              <a:rPr lang="da-DK" sz="2400" dirty="0" err="1" smtClean="0">
                <a:ea typeface="ＭＳ Ｐゴシック"/>
                <a:cs typeface="ＭＳ Ｐゴシック"/>
              </a:rPr>
              <a:t>Registry</a:t>
            </a:r>
            <a:r>
              <a:rPr lang="da-DK" sz="2400" dirty="0" smtClean="0">
                <a:ea typeface="ＭＳ Ｐゴシック"/>
                <a:cs typeface="ＭＳ Ｐゴシック"/>
              </a:rPr>
              <a:t> </a:t>
            </a:r>
            <a:r>
              <a:rPr lang="da-DK" sz="2400" dirty="0" err="1" smtClean="0">
                <a:ea typeface="ＭＳ Ｐゴシック"/>
                <a:cs typeface="ＭＳ Ｐゴシック"/>
              </a:rPr>
              <a:t>since</a:t>
            </a:r>
            <a:r>
              <a:rPr lang="da-DK" sz="2400" dirty="0" smtClean="0">
                <a:ea typeface="ＭＳ Ｐゴシック"/>
                <a:cs typeface="ＭＳ Ｐゴシック"/>
              </a:rPr>
              <a:t> 1977</a:t>
            </a:r>
          </a:p>
          <a:p>
            <a:r>
              <a:rPr lang="da-DK" sz="2400" dirty="0" err="1" smtClean="0">
                <a:ea typeface="ＭＳ Ｐゴシック"/>
                <a:cs typeface="ＭＳ Ｐゴシック"/>
              </a:rPr>
              <a:t>Linkage</a:t>
            </a:r>
            <a:r>
              <a:rPr lang="da-DK" sz="2400" dirty="0" smtClean="0">
                <a:ea typeface="ＭＳ Ｐゴシック"/>
                <a:cs typeface="ＭＳ Ｐゴシック"/>
              </a:rPr>
              <a:t> </a:t>
            </a:r>
            <a:r>
              <a:rPr lang="da-DK" sz="2400" dirty="0" err="1" smtClean="0">
                <a:ea typeface="ＭＳ Ｐゴシック"/>
                <a:cs typeface="ＭＳ Ｐゴシック"/>
              </a:rPr>
              <a:t>enabled</a:t>
            </a:r>
            <a:r>
              <a:rPr lang="da-DK" sz="2400" dirty="0" smtClean="0">
                <a:ea typeface="ＭＳ Ｐゴシック"/>
                <a:cs typeface="ＭＳ Ｐゴシック"/>
              </a:rPr>
              <a:t> by </a:t>
            </a:r>
            <a:r>
              <a:rPr lang="da-DK" sz="2400" dirty="0" err="1" smtClean="0">
                <a:ea typeface="ＭＳ Ｐゴシック"/>
                <a:cs typeface="ＭＳ Ｐゴシック"/>
              </a:rPr>
              <a:t>mutual</a:t>
            </a:r>
            <a:r>
              <a:rPr lang="da-DK" sz="2400" dirty="0" smtClean="0">
                <a:ea typeface="ＭＳ Ｐゴシック"/>
                <a:cs typeface="ＭＳ Ｐゴシック"/>
              </a:rPr>
              <a:t> </a:t>
            </a:r>
            <a:r>
              <a:rPr lang="da-DK" sz="2400" dirty="0" err="1" smtClean="0">
                <a:ea typeface="ＭＳ Ｐゴシック"/>
                <a:cs typeface="ＭＳ Ｐゴシック"/>
              </a:rPr>
              <a:t>encrypted</a:t>
            </a:r>
            <a:r>
              <a:rPr lang="da-DK" sz="2400" dirty="0" smtClean="0">
                <a:ea typeface="ＭＳ Ｐゴシック"/>
                <a:cs typeface="ＭＳ Ｐゴシック"/>
              </a:rPr>
              <a:t> </a:t>
            </a:r>
            <a:r>
              <a:rPr lang="da-DK" sz="2400" dirty="0" err="1" smtClean="0">
                <a:ea typeface="ＭＳ Ｐゴシック"/>
                <a:cs typeface="ＭＳ Ｐゴシック"/>
              </a:rPr>
              <a:t>CPR-number</a:t>
            </a:r>
            <a:endParaRPr lang="da-DK" sz="2400" dirty="0" smtClean="0">
              <a:ea typeface="ＭＳ Ｐゴシック"/>
              <a:cs typeface="ＭＳ Ｐゴシック"/>
            </a:endParaRPr>
          </a:p>
          <a:p>
            <a:r>
              <a:rPr lang="da-DK" sz="2400" dirty="0" smtClean="0">
                <a:ea typeface="ＭＳ Ｐゴシック"/>
                <a:cs typeface="ＭＳ Ｐゴシック"/>
              </a:rPr>
              <a:t>Access </a:t>
            </a:r>
            <a:r>
              <a:rPr lang="da-DK" sz="2400" dirty="0" err="1" smtClean="0">
                <a:ea typeface="ＭＳ Ｐゴシック"/>
                <a:cs typeface="ＭＳ Ｐゴシック"/>
              </a:rPr>
              <a:t>through</a:t>
            </a:r>
            <a:r>
              <a:rPr lang="da-DK" sz="2400" dirty="0" smtClean="0">
                <a:ea typeface="ＭＳ Ｐゴシック"/>
                <a:cs typeface="ＭＳ Ｐゴシック"/>
              </a:rPr>
              <a:t> </a:t>
            </a:r>
            <a:r>
              <a:rPr lang="da-DK" sz="2400" dirty="0" err="1" smtClean="0">
                <a:ea typeface="ＭＳ Ｐゴシック"/>
                <a:cs typeface="ＭＳ Ｐゴシック"/>
              </a:rPr>
              <a:t>secure</a:t>
            </a:r>
            <a:r>
              <a:rPr lang="da-DK" sz="2400" dirty="0" smtClean="0">
                <a:ea typeface="ＭＳ Ｐゴシック"/>
                <a:cs typeface="ＭＳ Ｐゴシック"/>
              </a:rPr>
              <a:t> </a:t>
            </a:r>
            <a:r>
              <a:rPr lang="da-DK" sz="2400" dirty="0" err="1" smtClean="0">
                <a:ea typeface="ＭＳ Ｐゴシック"/>
                <a:cs typeface="ＭＳ Ｐゴシック"/>
              </a:rPr>
              <a:t>connection</a:t>
            </a:r>
            <a:r>
              <a:rPr lang="da-DK" sz="2400" dirty="0" smtClean="0">
                <a:ea typeface="ＭＳ Ｐゴシック"/>
                <a:cs typeface="ＭＳ Ｐゴシック"/>
              </a:rPr>
              <a:t>. </a:t>
            </a:r>
            <a:r>
              <a:rPr lang="da-DK" sz="2400" dirty="0" err="1" smtClean="0">
                <a:ea typeface="ＭＳ Ｐゴシック"/>
                <a:cs typeface="ＭＳ Ｐゴシック"/>
              </a:rPr>
              <a:t>Only</a:t>
            </a:r>
            <a:r>
              <a:rPr lang="da-DK" sz="2400" dirty="0" smtClean="0">
                <a:ea typeface="ＭＳ Ｐゴシック"/>
                <a:cs typeface="ＭＳ Ｐゴシック"/>
              </a:rPr>
              <a:t> for </a:t>
            </a:r>
            <a:r>
              <a:rPr lang="da-DK" sz="2400" dirty="0" err="1" smtClean="0">
                <a:ea typeface="ＭＳ Ｐゴシック"/>
                <a:cs typeface="ＭＳ Ｐゴシック"/>
              </a:rPr>
              <a:t>authorised</a:t>
            </a:r>
            <a:r>
              <a:rPr lang="da-DK" sz="2400" dirty="0" smtClean="0">
                <a:ea typeface="ＭＳ Ｐゴシック"/>
                <a:cs typeface="ＭＳ Ｐゴシック"/>
              </a:rPr>
              <a:t> research institutions</a:t>
            </a:r>
          </a:p>
          <a:p>
            <a:r>
              <a:rPr lang="da-DK" sz="2400" dirty="0" err="1" smtClean="0">
                <a:ea typeface="ＭＳ Ｐゴシック"/>
                <a:cs typeface="ＭＳ Ｐゴシック"/>
              </a:rPr>
              <a:t>Individual-level</a:t>
            </a:r>
            <a:r>
              <a:rPr lang="da-DK" sz="2400" dirty="0" smtClean="0">
                <a:ea typeface="ＭＳ Ｐゴシック"/>
                <a:cs typeface="ＭＳ Ｐゴシック"/>
              </a:rPr>
              <a:t> data </a:t>
            </a:r>
            <a:r>
              <a:rPr lang="da-DK" sz="2400" dirty="0" err="1" smtClean="0">
                <a:ea typeface="ＭＳ Ｐゴシック"/>
                <a:cs typeface="ＭＳ Ｐゴシック"/>
              </a:rPr>
              <a:t>are</a:t>
            </a:r>
            <a:r>
              <a:rPr lang="da-DK" sz="2400" dirty="0" smtClean="0">
                <a:ea typeface="ＭＳ Ｐゴシック"/>
                <a:cs typeface="ＭＳ Ｐゴシック"/>
              </a:rPr>
              <a:t> not given to researchers</a:t>
            </a:r>
          </a:p>
          <a:p>
            <a:r>
              <a:rPr lang="da-DK" sz="2400" dirty="0" err="1" smtClean="0">
                <a:ea typeface="ＭＳ Ｐゴシック"/>
                <a:cs typeface="ＭＳ Ｐゴシック"/>
              </a:rPr>
              <a:t>Tables</a:t>
            </a:r>
            <a:r>
              <a:rPr lang="da-DK" sz="2400" dirty="0" smtClean="0">
                <a:ea typeface="ＭＳ Ｐゴシック"/>
                <a:cs typeface="ＭＳ Ｐゴシック"/>
              </a:rPr>
              <a:t> and analyses </a:t>
            </a:r>
            <a:r>
              <a:rPr lang="da-DK" sz="2400" dirty="0" err="1" smtClean="0">
                <a:ea typeface="ＭＳ Ｐゴシック"/>
                <a:cs typeface="ＭＳ Ｐゴシック"/>
              </a:rPr>
              <a:t>are</a:t>
            </a:r>
            <a:r>
              <a:rPr lang="da-DK" sz="2400" dirty="0" smtClean="0">
                <a:ea typeface="ＭＳ Ｐゴシック"/>
                <a:cs typeface="ＭＳ Ｐゴシック"/>
              </a:rPr>
              <a:t> </a:t>
            </a:r>
            <a:r>
              <a:rPr lang="da-DK" sz="2400" dirty="0" err="1" smtClean="0">
                <a:ea typeface="ＭＳ Ｐゴシック"/>
                <a:cs typeface="ＭＳ Ｐゴシック"/>
              </a:rPr>
              <a:t>transferred</a:t>
            </a:r>
            <a:r>
              <a:rPr lang="da-DK" sz="2400" dirty="0" smtClean="0">
                <a:ea typeface="ＭＳ Ｐゴシック"/>
                <a:cs typeface="ＭＳ Ｐゴシック"/>
              </a:rPr>
              <a:t> by e-mail to the researchers</a:t>
            </a:r>
          </a:p>
          <a:p>
            <a:r>
              <a:rPr lang="da-DK" sz="2400" dirty="0" smtClean="0">
                <a:ea typeface="ＭＳ Ｐゴシック"/>
                <a:cs typeface="ＭＳ Ｐゴシック"/>
              </a:rPr>
              <a:t>”Forskerserviceenhed”</a:t>
            </a:r>
          </a:p>
          <a:p>
            <a:r>
              <a:rPr lang="da-DK" sz="2400" dirty="0" err="1" smtClean="0">
                <a:ea typeface="ＭＳ Ｐゴシック"/>
                <a:cs typeface="ＭＳ Ｐゴシック"/>
              </a:rPr>
              <a:t>Contact</a:t>
            </a:r>
            <a:r>
              <a:rPr lang="da-DK" sz="2400" dirty="0" smtClean="0">
                <a:ea typeface="ＭＳ Ｐゴシック"/>
                <a:cs typeface="ＭＳ Ｐゴシック"/>
              </a:rPr>
              <a:t>: </a:t>
            </a:r>
            <a:r>
              <a:rPr lang="da-DK" sz="2400" b="1" dirty="0" err="1" smtClean="0">
                <a:ea typeface="ＭＳ Ｐゴシック"/>
                <a:cs typeface="ＭＳ Ｐゴシック"/>
                <a:hlinkClick r:id="rId2"/>
              </a:rPr>
              <a:t>www.dst.dk/forskning</a:t>
            </a:r>
            <a:endParaRPr lang="da-DK" sz="2400" b="1" dirty="0" smtClean="0">
              <a:ea typeface="ＭＳ Ｐゴシック"/>
              <a:cs typeface="ＭＳ Ｐゴシック"/>
            </a:endParaRPr>
          </a:p>
          <a:p>
            <a:endParaRPr lang="da-DK" sz="2400" b="1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573</Words>
  <Application>Microsoft Office PowerPoint</Application>
  <PresentationFormat>Skærmshow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4" baseType="lpstr">
      <vt:lpstr>Kontortema</vt:lpstr>
      <vt:lpstr>Microsoft Office Word 97 - 2003-dokument</vt:lpstr>
      <vt:lpstr>Nordic prescription registers Denmark</vt:lpstr>
      <vt:lpstr>Essential demographics</vt:lpstr>
      <vt:lpstr>Relevant host institution(s)</vt:lpstr>
      <vt:lpstr>Pharmacoepidemiological databases in Denmark</vt:lpstr>
      <vt:lpstr>Pharmacoepidemiologic databases in Denmark</vt:lpstr>
      <vt:lpstr>Prescription variables, what is covered?</vt:lpstr>
      <vt:lpstr>Prescription variables, what is not covered?</vt:lpstr>
      <vt:lpstr>Coverage of prescription database</vt:lpstr>
      <vt:lpstr>Danish Medicines Agency  and Danmarks Statistik</vt:lpstr>
      <vt:lpstr>Linkage in regional databases</vt:lpstr>
      <vt:lpstr>Practicalitities</vt:lpstr>
      <vt:lpstr>A few examples of papers</vt:lpstr>
    </vt:vector>
  </TitlesOfParts>
  <Company>Syddansk Unversitet - University of Southern Denmark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Nordic prescription registers Country xx</dc:title>
  <dc:creator>Jesper Hallas</dc:creator>
  <cp:lastModifiedBy>Jesper Hallas</cp:lastModifiedBy>
  <cp:revision>5</cp:revision>
  <dcterms:created xsi:type="dcterms:W3CDTF">2011-08-29T12:21:44Z</dcterms:created>
  <dcterms:modified xsi:type="dcterms:W3CDTF">2011-10-11T10:29:34Z</dcterms:modified>
</cp:coreProperties>
</file>