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85" autoAdjust="0"/>
    <p:restoredTop sz="94660"/>
  </p:normalViewPr>
  <p:slideViewPr>
    <p:cSldViewPr snapToGrid="0">
      <p:cViewPr>
        <p:scale>
          <a:sx n="80" d="100"/>
          <a:sy n="80" d="100"/>
        </p:scale>
        <p:origin x="-666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6A20-7EDA-4736-8220-047E682ACE9A}" type="datetimeFigureOut">
              <a:rPr lang="fi-FI" smtClean="0"/>
              <a:t>13.11.2015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B5E3-F2D1-4D9C-96C2-C83125D820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272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6A20-7EDA-4736-8220-047E682ACE9A}" type="datetimeFigureOut">
              <a:rPr lang="fi-FI" smtClean="0"/>
              <a:t>13.11.2015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B5E3-F2D1-4D9C-96C2-C83125D820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36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6A20-7EDA-4736-8220-047E682ACE9A}" type="datetimeFigureOut">
              <a:rPr lang="fi-FI" smtClean="0"/>
              <a:t>13.11.2015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B5E3-F2D1-4D9C-96C2-C83125D820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246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6A20-7EDA-4736-8220-047E682ACE9A}" type="datetimeFigureOut">
              <a:rPr lang="fi-FI" smtClean="0"/>
              <a:t>13.11.2015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B5E3-F2D1-4D9C-96C2-C83125D820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076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6A20-7EDA-4736-8220-047E682ACE9A}" type="datetimeFigureOut">
              <a:rPr lang="fi-FI" smtClean="0"/>
              <a:t>13.11.2015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B5E3-F2D1-4D9C-96C2-C83125D820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827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6A20-7EDA-4736-8220-047E682ACE9A}" type="datetimeFigureOut">
              <a:rPr lang="fi-FI" smtClean="0"/>
              <a:t>13.11.2015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B5E3-F2D1-4D9C-96C2-C83125D820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9028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6A20-7EDA-4736-8220-047E682ACE9A}" type="datetimeFigureOut">
              <a:rPr lang="fi-FI" smtClean="0"/>
              <a:t>13.11.2015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B5E3-F2D1-4D9C-96C2-C83125D820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398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6A20-7EDA-4736-8220-047E682ACE9A}" type="datetimeFigureOut">
              <a:rPr lang="fi-FI" smtClean="0"/>
              <a:t>13.11.2015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B5E3-F2D1-4D9C-96C2-C83125D820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9875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6A20-7EDA-4736-8220-047E682ACE9A}" type="datetimeFigureOut">
              <a:rPr lang="fi-FI" smtClean="0"/>
              <a:t>13.11.2015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B5E3-F2D1-4D9C-96C2-C83125D820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1183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6A20-7EDA-4736-8220-047E682ACE9A}" type="datetimeFigureOut">
              <a:rPr lang="fi-FI" smtClean="0"/>
              <a:t>13.11.2015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B5E3-F2D1-4D9C-96C2-C83125D820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192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6A20-7EDA-4736-8220-047E682ACE9A}" type="datetimeFigureOut">
              <a:rPr lang="fi-FI" smtClean="0"/>
              <a:t>13.11.2015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CB5E3-F2D1-4D9C-96C2-C83125D820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16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B6A20-7EDA-4736-8220-047E682ACE9A}" type="datetimeFigureOut">
              <a:rPr lang="fi-FI" smtClean="0"/>
              <a:t>13.11.2015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CB5E3-F2D1-4D9C-96C2-C83125D820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751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61" y="63792"/>
            <a:ext cx="11935411" cy="1165713"/>
          </a:xfrm>
        </p:spPr>
        <p:txBody>
          <a:bodyPr>
            <a:noAutofit/>
          </a:bodyPr>
          <a:lstStyle/>
          <a:p>
            <a:r>
              <a:rPr lang="fi-FI" sz="2800" dirty="0" err="1"/>
              <a:t>The</a:t>
            </a:r>
            <a:r>
              <a:rPr lang="fi-FI" sz="2800" dirty="0"/>
              <a:t> </a:t>
            </a:r>
            <a:r>
              <a:rPr lang="fi-FI" sz="2800" dirty="0" err="1"/>
              <a:t>Incidence</a:t>
            </a:r>
            <a:r>
              <a:rPr lang="fi-FI" sz="2800" dirty="0"/>
              <a:t> of </a:t>
            </a:r>
            <a:r>
              <a:rPr lang="fi-FI" sz="2800" dirty="0" err="1" smtClean="0"/>
              <a:t>Benzodiazepine</a:t>
            </a:r>
            <a:r>
              <a:rPr lang="fi-FI" sz="2800" dirty="0" smtClean="0"/>
              <a:t> </a:t>
            </a:r>
            <a:r>
              <a:rPr lang="en-US" sz="2800" dirty="0" smtClean="0"/>
              <a:t>and </a:t>
            </a:r>
            <a:r>
              <a:rPr lang="en-US" sz="2800" dirty="0"/>
              <a:t>Related </a:t>
            </a:r>
            <a:r>
              <a:rPr lang="en-US" sz="2800" dirty="0" smtClean="0"/>
              <a:t>Drug (BZDR) </a:t>
            </a:r>
            <a:r>
              <a:rPr lang="en-US" sz="2800" dirty="0"/>
              <a:t>Use in </a:t>
            </a:r>
            <a:r>
              <a:rPr lang="en-US" sz="2800" dirty="0" smtClean="0"/>
              <a:t>Persons with </a:t>
            </a:r>
            <a:r>
              <a:rPr lang="en-US" sz="2800" dirty="0"/>
              <a:t>and without Alzheimer’s </a:t>
            </a:r>
            <a:r>
              <a:rPr lang="en-US" sz="2800" dirty="0" smtClean="0"/>
              <a:t>Disease (AD)</a:t>
            </a:r>
            <a:endParaRPr lang="fi-FI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167951" y="6478330"/>
            <a:ext cx="11924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u="sng" dirty="0" smtClean="0"/>
              <a:t>Saarelainen L</a:t>
            </a:r>
            <a:r>
              <a:rPr lang="fi-FI" sz="1400" dirty="0" smtClean="0"/>
              <a:t>, Taipale H, Koponen M, Tanskanen A, Tolppanen AM, Tiihonen J, Hartikainen S . J </a:t>
            </a:r>
            <a:r>
              <a:rPr lang="fi-FI" sz="1400" dirty="0" err="1" smtClean="0"/>
              <a:t>Alzheimer’s</a:t>
            </a:r>
            <a:r>
              <a:rPr lang="fi-FI" sz="1400" dirty="0" smtClean="0"/>
              <a:t> Dis, </a:t>
            </a:r>
            <a:r>
              <a:rPr lang="fi-FI" sz="1400" dirty="0" err="1" smtClean="0"/>
              <a:t>Epub</a:t>
            </a:r>
            <a:r>
              <a:rPr lang="fi-FI" sz="1400" dirty="0" smtClean="0"/>
              <a:t> </a:t>
            </a:r>
            <a:r>
              <a:rPr lang="fi-FI" sz="1400" dirty="0" err="1" smtClean="0"/>
              <a:t>ahead</a:t>
            </a:r>
            <a:r>
              <a:rPr lang="fi-FI" sz="1400" dirty="0" smtClean="0"/>
              <a:t> of </a:t>
            </a:r>
            <a:r>
              <a:rPr lang="fi-FI" sz="1400" dirty="0" err="1" smtClean="0"/>
              <a:t>print</a:t>
            </a:r>
            <a:r>
              <a:rPr lang="fi-FI" sz="1400" dirty="0" smtClean="0"/>
              <a:t> </a:t>
            </a:r>
            <a:r>
              <a:rPr lang="fi-FI" sz="1400" dirty="0" err="1" smtClean="0"/>
              <a:t>Oct</a:t>
            </a:r>
            <a:r>
              <a:rPr lang="fi-FI" sz="1400" dirty="0" smtClean="0"/>
              <a:t> 17, 2015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147775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61" y="63792"/>
            <a:ext cx="11935411" cy="1165713"/>
          </a:xfrm>
        </p:spPr>
        <p:txBody>
          <a:bodyPr>
            <a:noAutofit/>
          </a:bodyPr>
          <a:lstStyle/>
          <a:p>
            <a:r>
              <a:rPr lang="fi-FI" sz="2800" dirty="0" err="1"/>
              <a:t>The</a:t>
            </a:r>
            <a:r>
              <a:rPr lang="fi-FI" sz="2800" dirty="0"/>
              <a:t> </a:t>
            </a:r>
            <a:r>
              <a:rPr lang="fi-FI" sz="2800" dirty="0" err="1"/>
              <a:t>Incidence</a:t>
            </a:r>
            <a:r>
              <a:rPr lang="fi-FI" sz="2800" dirty="0"/>
              <a:t> of </a:t>
            </a:r>
            <a:r>
              <a:rPr lang="fi-FI" sz="2800" dirty="0" err="1" smtClean="0"/>
              <a:t>Benzodiazepine</a:t>
            </a:r>
            <a:r>
              <a:rPr lang="fi-FI" sz="2800" dirty="0" smtClean="0"/>
              <a:t> </a:t>
            </a:r>
            <a:r>
              <a:rPr lang="en-US" sz="2800" dirty="0" smtClean="0"/>
              <a:t>and </a:t>
            </a:r>
            <a:r>
              <a:rPr lang="en-US" sz="2800" dirty="0"/>
              <a:t>Related </a:t>
            </a:r>
            <a:r>
              <a:rPr lang="en-US" sz="2800" dirty="0" smtClean="0"/>
              <a:t>Drug (BZDR) </a:t>
            </a:r>
            <a:r>
              <a:rPr lang="en-US" sz="2800" dirty="0"/>
              <a:t>Use in </a:t>
            </a:r>
            <a:r>
              <a:rPr lang="en-US" sz="2800" dirty="0" smtClean="0"/>
              <a:t>Persons with </a:t>
            </a:r>
            <a:r>
              <a:rPr lang="en-US" sz="2800" dirty="0"/>
              <a:t>and without Alzheimer’s </a:t>
            </a:r>
            <a:r>
              <a:rPr lang="en-US" sz="2800" dirty="0" smtClean="0"/>
              <a:t>Disease (AD)</a:t>
            </a:r>
            <a:endParaRPr lang="fi-FI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167951" y="1314518"/>
            <a:ext cx="1959429" cy="92483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chemeClr val="tx1"/>
                </a:solidFill>
              </a:rPr>
              <a:t>BZDRs</a:t>
            </a:r>
            <a:r>
              <a:rPr lang="fi-FI" dirty="0" smtClean="0">
                <a:solidFill>
                  <a:schemeClr val="tx1"/>
                </a:solidFill>
              </a:rPr>
              <a:t>: </a:t>
            </a:r>
            <a:r>
              <a:rPr lang="fi-FI" dirty="0" err="1" smtClean="0">
                <a:solidFill>
                  <a:schemeClr val="tx1"/>
                </a:solidFill>
              </a:rPr>
              <a:t>wide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use</a:t>
            </a:r>
            <a:r>
              <a:rPr lang="fi-FI" dirty="0" smtClean="0">
                <a:solidFill>
                  <a:schemeClr val="tx1"/>
                </a:solidFill>
              </a:rPr>
              <a:t>, </a:t>
            </a:r>
            <a:r>
              <a:rPr lang="fi-FI" dirty="0" err="1" smtClean="0">
                <a:solidFill>
                  <a:schemeClr val="tx1"/>
                </a:solidFill>
              </a:rPr>
              <a:t>details</a:t>
            </a:r>
            <a:r>
              <a:rPr lang="fi-FI" dirty="0" smtClean="0">
                <a:solidFill>
                  <a:schemeClr val="tx1"/>
                </a:solidFill>
              </a:rPr>
              <a:t> of </a:t>
            </a:r>
            <a:r>
              <a:rPr lang="fi-FI" dirty="0" err="1" smtClean="0">
                <a:solidFill>
                  <a:schemeClr val="tx1"/>
                </a:solidFill>
              </a:rPr>
              <a:t>use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unknown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3681" y="2559978"/>
            <a:ext cx="2563698" cy="97233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study</a:t>
            </a:r>
            <a:r>
              <a:rPr lang="fi-FI" dirty="0" smtClean="0"/>
              <a:t>: </a:t>
            </a:r>
            <a:r>
              <a:rPr lang="fi-FI" dirty="0" err="1" smtClean="0"/>
              <a:t>incidence</a:t>
            </a:r>
            <a:r>
              <a:rPr lang="fi-FI" dirty="0" smtClean="0"/>
              <a:t> of BZDR </a:t>
            </a:r>
            <a:r>
              <a:rPr lang="fi-FI" dirty="0" err="1" smtClean="0"/>
              <a:t>use</a:t>
            </a:r>
            <a:r>
              <a:rPr lang="fi-FI" dirty="0" smtClean="0"/>
              <a:t>, in </a:t>
            </a:r>
            <a:r>
              <a:rPr lang="fi-FI" dirty="0" err="1" smtClean="0"/>
              <a:t>relation</a:t>
            </a:r>
            <a:r>
              <a:rPr lang="fi-FI" dirty="0" smtClean="0"/>
              <a:t> to AD </a:t>
            </a:r>
            <a:r>
              <a:rPr lang="fi-FI" dirty="0" err="1" smtClean="0"/>
              <a:t>diagnosis</a:t>
            </a:r>
            <a:endParaRPr lang="fi-FI" dirty="0"/>
          </a:p>
        </p:txBody>
      </p:sp>
      <p:sp>
        <p:nvSpPr>
          <p:cNvPr id="7" name="Rounded Rectangle 6"/>
          <p:cNvSpPr/>
          <p:nvPr/>
        </p:nvSpPr>
        <p:spPr>
          <a:xfrm>
            <a:off x="115634" y="3796524"/>
            <a:ext cx="3034008" cy="12036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MEDALZ (</a:t>
            </a:r>
            <a:r>
              <a:rPr lang="fi-FI" dirty="0" err="1" smtClean="0"/>
              <a:t>Medication</a:t>
            </a:r>
            <a:r>
              <a:rPr lang="fi-FI" dirty="0" smtClean="0"/>
              <a:t> and </a:t>
            </a:r>
            <a:r>
              <a:rPr lang="fi-FI" dirty="0" err="1" smtClean="0"/>
              <a:t>Alzheimer’s</a:t>
            </a:r>
            <a:r>
              <a:rPr lang="fi-FI" dirty="0" smtClean="0"/>
              <a:t> </a:t>
            </a:r>
            <a:r>
              <a:rPr lang="fi-FI" dirty="0" err="1" smtClean="0"/>
              <a:t>disease</a:t>
            </a:r>
            <a:r>
              <a:rPr lang="fi-FI" dirty="0" smtClean="0"/>
              <a:t>) </a:t>
            </a:r>
            <a:r>
              <a:rPr lang="fi-FI" dirty="0" err="1" smtClean="0"/>
              <a:t>dataset</a:t>
            </a:r>
            <a:r>
              <a:rPr lang="fi-FI" dirty="0" smtClean="0"/>
              <a:t> </a:t>
            </a:r>
            <a:r>
              <a:rPr lang="fi-FI" dirty="0" err="1" smtClean="0"/>
              <a:t>based</a:t>
            </a:r>
            <a:r>
              <a:rPr lang="fi-FI" dirty="0" smtClean="0"/>
              <a:t> on </a:t>
            </a:r>
            <a:r>
              <a:rPr lang="fi-FI" dirty="0" err="1" smtClean="0"/>
              <a:t>Finnish</a:t>
            </a:r>
            <a:r>
              <a:rPr lang="fi-FI" dirty="0" smtClean="0"/>
              <a:t> </a:t>
            </a:r>
            <a:r>
              <a:rPr lang="fi-FI" dirty="0" err="1" smtClean="0"/>
              <a:t>nationwide</a:t>
            </a:r>
            <a:r>
              <a:rPr lang="fi-FI" dirty="0" smtClean="0"/>
              <a:t> </a:t>
            </a:r>
            <a:r>
              <a:rPr lang="fi-FI" dirty="0" err="1" smtClean="0"/>
              <a:t>registers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8" name="Rounded Rectangle 7"/>
          <p:cNvSpPr/>
          <p:nvPr/>
        </p:nvSpPr>
        <p:spPr>
          <a:xfrm>
            <a:off x="3149643" y="2435538"/>
            <a:ext cx="3188280" cy="11018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Incidence</a:t>
            </a:r>
            <a:r>
              <a:rPr lang="fi-FI" dirty="0" smtClean="0"/>
              <a:t> of BZDR </a:t>
            </a:r>
            <a:r>
              <a:rPr lang="fi-FI" dirty="0" err="1" smtClean="0"/>
              <a:t>use</a:t>
            </a:r>
            <a:r>
              <a:rPr lang="fi-FI" dirty="0" smtClean="0"/>
              <a:t>: 2 </a:t>
            </a:r>
            <a:r>
              <a:rPr lang="fi-FI" dirty="0" err="1" smtClean="0"/>
              <a:t>years</a:t>
            </a:r>
            <a:r>
              <a:rPr lang="fi-FI" dirty="0" smtClean="0"/>
              <a:t> </a:t>
            </a:r>
            <a:r>
              <a:rPr lang="fi-FI" dirty="0" err="1" smtClean="0"/>
              <a:t>before</a:t>
            </a:r>
            <a:r>
              <a:rPr lang="fi-FI" dirty="0" smtClean="0"/>
              <a:t> </a:t>
            </a:r>
            <a:r>
              <a:rPr lang="fi-FI" dirty="0" smtClean="0">
                <a:sym typeface="Wingdings" panose="05000000000000000000" pitchFamily="2" charset="2"/>
              </a:rPr>
              <a:t> 3 </a:t>
            </a:r>
            <a:r>
              <a:rPr lang="fi-FI" dirty="0" err="1" smtClean="0">
                <a:sym typeface="Wingdings" panose="05000000000000000000" pitchFamily="2" charset="2"/>
              </a:rPr>
              <a:t>years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after</a:t>
            </a:r>
            <a:r>
              <a:rPr lang="fi-FI" dirty="0" smtClean="0">
                <a:sym typeface="Wingdings" panose="05000000000000000000" pitchFamily="2" charset="2"/>
              </a:rPr>
              <a:t> AD </a:t>
            </a:r>
            <a:r>
              <a:rPr lang="fi-FI" dirty="0" err="1" smtClean="0">
                <a:sym typeface="Wingdings" panose="05000000000000000000" pitchFamily="2" charset="2"/>
              </a:rPr>
              <a:t>diagnosis</a:t>
            </a:r>
            <a:r>
              <a:rPr lang="fi-FI" dirty="0" smtClean="0">
                <a:sym typeface="Wingdings" panose="05000000000000000000" pitchFamily="2" charset="2"/>
              </a:rPr>
              <a:t> (</a:t>
            </a:r>
            <a:r>
              <a:rPr lang="fi-FI" dirty="0" err="1" smtClean="0">
                <a:sym typeface="Wingdings" panose="05000000000000000000" pitchFamily="2" charset="2"/>
              </a:rPr>
              <a:t>one-year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washout</a:t>
            </a:r>
            <a:r>
              <a:rPr lang="fi-FI" dirty="0" smtClean="0">
                <a:sym typeface="Wingdings" panose="05000000000000000000" pitchFamily="2" charset="2"/>
              </a:rPr>
              <a:t>)</a:t>
            </a:r>
            <a:endParaRPr lang="fi-FI" dirty="0"/>
          </a:p>
        </p:txBody>
      </p:sp>
      <p:sp>
        <p:nvSpPr>
          <p:cNvPr id="9" name="Rounded Rectangle 8"/>
          <p:cNvSpPr/>
          <p:nvPr/>
        </p:nvSpPr>
        <p:spPr>
          <a:xfrm>
            <a:off x="3632120" y="5189155"/>
            <a:ext cx="2705801" cy="114039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Collected</a:t>
            </a:r>
            <a:r>
              <a:rPr lang="fi-FI" dirty="0" smtClean="0"/>
              <a:t> data: </a:t>
            </a:r>
            <a:r>
              <a:rPr lang="fi-FI" dirty="0" smtClean="0"/>
              <a:t>AD </a:t>
            </a:r>
            <a:r>
              <a:rPr lang="fi-FI" dirty="0" err="1" smtClean="0"/>
              <a:t>diagnosis</a:t>
            </a:r>
            <a:r>
              <a:rPr lang="fi-FI" dirty="0" smtClean="0"/>
              <a:t>, </a:t>
            </a:r>
            <a:r>
              <a:rPr lang="fi-FI" dirty="0" err="1" smtClean="0"/>
              <a:t>drug</a:t>
            </a:r>
            <a:r>
              <a:rPr lang="fi-FI" dirty="0" smtClean="0"/>
              <a:t> </a:t>
            </a:r>
            <a:r>
              <a:rPr lang="fi-FI" dirty="0" err="1" smtClean="0"/>
              <a:t>purchases</a:t>
            </a:r>
            <a:r>
              <a:rPr lang="fi-FI" dirty="0" smtClean="0"/>
              <a:t>, </a:t>
            </a:r>
            <a:r>
              <a:rPr lang="fi-FI" dirty="0" err="1" smtClean="0"/>
              <a:t>hospitalizations</a:t>
            </a:r>
            <a:r>
              <a:rPr lang="fi-FI" dirty="0" smtClean="0"/>
              <a:t>, </a:t>
            </a:r>
            <a:r>
              <a:rPr lang="fi-FI" dirty="0" err="1" smtClean="0"/>
              <a:t>death</a:t>
            </a:r>
            <a:endParaRPr lang="fi-FI" dirty="0"/>
          </a:p>
        </p:txBody>
      </p:sp>
      <p:sp>
        <p:nvSpPr>
          <p:cNvPr id="11" name="Rounded Rectangle 10"/>
          <p:cNvSpPr/>
          <p:nvPr/>
        </p:nvSpPr>
        <p:spPr>
          <a:xfrm>
            <a:off x="198483" y="5218584"/>
            <a:ext cx="3086999" cy="12085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persons</a:t>
            </a:r>
            <a:r>
              <a:rPr lang="fi-FI" dirty="0" smtClean="0"/>
              <a:t> </a:t>
            </a:r>
            <a:r>
              <a:rPr lang="fi-FI" dirty="0" err="1" smtClean="0"/>
              <a:t>diagnosed</a:t>
            </a:r>
            <a:r>
              <a:rPr lang="fi-FI" dirty="0" smtClean="0"/>
              <a:t> with AD </a:t>
            </a:r>
            <a:r>
              <a:rPr lang="fi-FI" dirty="0" err="1" smtClean="0"/>
              <a:t>during</a:t>
            </a:r>
            <a:r>
              <a:rPr lang="fi-FI" dirty="0" smtClean="0"/>
              <a:t> 2005-2011</a:t>
            </a:r>
            <a:r>
              <a:rPr lang="fi-FI" dirty="0"/>
              <a:t> </a:t>
            </a:r>
            <a:r>
              <a:rPr lang="fi-FI" dirty="0" smtClean="0"/>
              <a:t>(n=70,718) </a:t>
            </a:r>
            <a:br>
              <a:rPr lang="fi-FI" dirty="0" smtClean="0"/>
            </a:br>
            <a:r>
              <a:rPr lang="fi-FI" dirty="0" smtClean="0"/>
              <a:t>+  </a:t>
            </a:r>
            <a:r>
              <a:rPr lang="fi-FI" dirty="0" err="1" smtClean="0"/>
              <a:t>comparison</a:t>
            </a:r>
            <a:r>
              <a:rPr lang="fi-FI" dirty="0" smtClean="0"/>
              <a:t> </a:t>
            </a:r>
            <a:r>
              <a:rPr lang="fi-FI" dirty="0" err="1" smtClean="0"/>
              <a:t>persons</a:t>
            </a:r>
            <a:endParaRPr lang="fi-FI" dirty="0"/>
          </a:p>
        </p:txBody>
      </p:sp>
      <p:sp>
        <p:nvSpPr>
          <p:cNvPr id="12" name="Rounded Rectangle 11"/>
          <p:cNvSpPr/>
          <p:nvPr/>
        </p:nvSpPr>
        <p:spPr>
          <a:xfrm>
            <a:off x="2424223" y="1211197"/>
            <a:ext cx="3796287" cy="102815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6-month </a:t>
            </a:r>
            <a:r>
              <a:rPr lang="fi-FI" dirty="0" err="1" smtClean="0"/>
              <a:t>incidence</a:t>
            </a:r>
            <a:r>
              <a:rPr lang="fi-FI" dirty="0" smtClean="0"/>
              <a:t> </a:t>
            </a:r>
            <a:r>
              <a:rPr lang="fi-FI" dirty="0" err="1" smtClean="0"/>
              <a:t>rates</a:t>
            </a:r>
            <a:r>
              <a:rPr lang="fi-FI" dirty="0" smtClean="0"/>
              <a:t>: </a:t>
            </a:r>
            <a:r>
              <a:rPr lang="fi-FI" dirty="0" err="1" smtClean="0"/>
              <a:t>comparison</a:t>
            </a:r>
            <a:r>
              <a:rPr lang="fi-FI" dirty="0" smtClean="0"/>
              <a:t> </a:t>
            </a:r>
            <a:r>
              <a:rPr lang="fi-FI" dirty="0" err="1" smtClean="0"/>
              <a:t>between</a:t>
            </a:r>
            <a:r>
              <a:rPr lang="fi-FI" dirty="0" smtClean="0"/>
              <a:t> </a:t>
            </a:r>
            <a:r>
              <a:rPr lang="fi-FI" dirty="0" err="1" smtClean="0"/>
              <a:t>persons</a:t>
            </a:r>
            <a:r>
              <a:rPr lang="fi-FI" dirty="0" smtClean="0"/>
              <a:t> with and </a:t>
            </a:r>
            <a:r>
              <a:rPr lang="fi-FI" dirty="0" err="1" smtClean="0"/>
              <a:t>without</a:t>
            </a:r>
            <a:r>
              <a:rPr lang="fi-FI" dirty="0" smtClean="0"/>
              <a:t> AD (</a:t>
            </a:r>
            <a:r>
              <a:rPr lang="fi-FI" dirty="0" err="1" smtClean="0"/>
              <a:t>incidence</a:t>
            </a:r>
            <a:r>
              <a:rPr lang="fi-FI" dirty="0" smtClean="0"/>
              <a:t> </a:t>
            </a:r>
            <a:r>
              <a:rPr lang="fi-FI" dirty="0" err="1" smtClean="0"/>
              <a:t>rate</a:t>
            </a:r>
            <a:r>
              <a:rPr lang="fi-FI" dirty="0" smtClean="0"/>
              <a:t> </a:t>
            </a:r>
            <a:r>
              <a:rPr lang="fi-FI" dirty="0" err="1" smtClean="0"/>
              <a:t>ratio</a:t>
            </a:r>
            <a:r>
              <a:rPr lang="fi-FI" dirty="0" smtClean="0"/>
              <a:t>)</a:t>
            </a:r>
            <a:endParaRPr lang="fi-FI" dirty="0"/>
          </a:p>
        </p:txBody>
      </p:sp>
      <p:sp>
        <p:nvSpPr>
          <p:cNvPr id="14" name="Rounded Rectangle 13"/>
          <p:cNvSpPr/>
          <p:nvPr/>
        </p:nvSpPr>
        <p:spPr>
          <a:xfrm>
            <a:off x="6858001" y="5580428"/>
            <a:ext cx="5102458" cy="83431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i-FI" dirty="0" err="1" smtClean="0"/>
              <a:t>Early</a:t>
            </a:r>
            <a:r>
              <a:rPr lang="fi-FI" dirty="0" smtClean="0"/>
              <a:t> </a:t>
            </a:r>
            <a:r>
              <a:rPr lang="fi-FI" dirty="0" err="1" smtClean="0"/>
              <a:t>treatment</a:t>
            </a:r>
            <a:r>
              <a:rPr lang="fi-FI" dirty="0" smtClean="0"/>
              <a:t> of </a:t>
            </a:r>
            <a:r>
              <a:rPr lang="fi-FI" dirty="0" err="1" smtClean="0"/>
              <a:t>behavioral</a:t>
            </a:r>
            <a:r>
              <a:rPr lang="fi-FI" dirty="0" smtClean="0"/>
              <a:t> and </a:t>
            </a:r>
            <a:r>
              <a:rPr lang="fi-FI" dirty="0" err="1" smtClean="0"/>
              <a:t>psychological</a:t>
            </a:r>
            <a:r>
              <a:rPr lang="fi-FI" dirty="0" smtClean="0"/>
              <a:t> </a:t>
            </a:r>
            <a:r>
              <a:rPr lang="fi-FI" dirty="0" err="1" smtClean="0"/>
              <a:t>symptoms</a:t>
            </a:r>
            <a:r>
              <a:rPr lang="fi-FI" dirty="0" smtClean="0"/>
              <a:t> of dementia? </a:t>
            </a:r>
            <a:r>
              <a:rPr lang="fi-FI" dirty="0" err="1" smtClean="0"/>
              <a:t>BZDRs</a:t>
            </a:r>
            <a:r>
              <a:rPr lang="fi-FI" dirty="0" smtClean="0"/>
              <a:t>’ </a:t>
            </a:r>
            <a:r>
              <a:rPr lang="fi-FI" dirty="0" err="1" smtClean="0"/>
              <a:t>may</a:t>
            </a:r>
            <a:r>
              <a:rPr lang="fi-FI" dirty="0"/>
              <a:t> </a:t>
            </a:r>
            <a:r>
              <a:rPr lang="fi-FI" dirty="0" err="1" smtClean="0"/>
              <a:t>impair</a:t>
            </a:r>
            <a:r>
              <a:rPr lang="fi-FI" dirty="0" smtClean="0"/>
              <a:t> </a:t>
            </a:r>
            <a:r>
              <a:rPr lang="fi-FI" dirty="0" err="1" smtClean="0"/>
              <a:t>cognition</a:t>
            </a:r>
            <a:r>
              <a:rPr lang="fi-FI" dirty="0" smtClean="0"/>
              <a:t>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err="1" smtClean="0">
                <a:sym typeface="Wingdings" panose="05000000000000000000" pitchFamily="2" charset="2"/>
              </a:rPr>
              <a:t>effect</a:t>
            </a:r>
            <a:r>
              <a:rPr lang="fi-FI" dirty="0" smtClean="0">
                <a:sym typeface="Wingdings" panose="05000000000000000000" pitchFamily="2" charset="2"/>
              </a:rPr>
              <a:t> on </a:t>
            </a:r>
            <a:r>
              <a:rPr lang="fi-FI" dirty="0" smtClean="0"/>
              <a:t>AD </a:t>
            </a:r>
            <a:r>
              <a:rPr lang="fi-FI" dirty="0" err="1" smtClean="0"/>
              <a:t>treatment</a:t>
            </a:r>
            <a:r>
              <a:rPr lang="fi-FI" dirty="0"/>
              <a:t>?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2191" y="1296309"/>
            <a:ext cx="5600281" cy="397837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7" name="TextBox 16"/>
          <p:cNvSpPr txBox="1"/>
          <p:nvPr/>
        </p:nvSpPr>
        <p:spPr>
          <a:xfrm>
            <a:off x="167951" y="6478330"/>
            <a:ext cx="11924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u="sng" dirty="0" smtClean="0"/>
              <a:t>Saarelainen L</a:t>
            </a:r>
            <a:r>
              <a:rPr lang="fi-FI" sz="1400" dirty="0" smtClean="0"/>
              <a:t>, Taipale H, Koponen M, Tanskanen A, Tolppanen AM, Tiihonen J, Hartikainen S . J </a:t>
            </a:r>
            <a:r>
              <a:rPr lang="fi-FI" sz="1400" dirty="0" err="1" smtClean="0"/>
              <a:t>Alzheimer’s</a:t>
            </a:r>
            <a:r>
              <a:rPr lang="fi-FI" sz="1400" dirty="0" smtClean="0"/>
              <a:t> Dis, </a:t>
            </a:r>
            <a:r>
              <a:rPr lang="fi-FI" sz="1400" dirty="0" err="1" smtClean="0"/>
              <a:t>Epub</a:t>
            </a:r>
            <a:r>
              <a:rPr lang="fi-FI" sz="1400" dirty="0" smtClean="0"/>
              <a:t> </a:t>
            </a:r>
            <a:r>
              <a:rPr lang="fi-FI" sz="1400" dirty="0" err="1" smtClean="0"/>
              <a:t>ahead</a:t>
            </a:r>
            <a:r>
              <a:rPr lang="fi-FI" sz="1400" dirty="0" smtClean="0"/>
              <a:t> of </a:t>
            </a:r>
            <a:r>
              <a:rPr lang="fi-FI" sz="1400" dirty="0" err="1" smtClean="0"/>
              <a:t>print</a:t>
            </a:r>
            <a:r>
              <a:rPr lang="fi-FI" sz="1400" dirty="0" smtClean="0"/>
              <a:t> </a:t>
            </a:r>
            <a:r>
              <a:rPr lang="fi-FI" sz="1400" dirty="0" err="1" smtClean="0"/>
              <a:t>Oct</a:t>
            </a:r>
            <a:r>
              <a:rPr lang="fi-FI" sz="1400" dirty="0" smtClean="0"/>
              <a:t> 17, 2015</a:t>
            </a:r>
            <a:endParaRPr lang="fi-FI" sz="1400" dirty="0"/>
          </a:p>
        </p:txBody>
      </p:sp>
      <p:sp>
        <p:nvSpPr>
          <p:cNvPr id="18" name="Rounded Rectangle 17"/>
          <p:cNvSpPr/>
          <p:nvPr/>
        </p:nvSpPr>
        <p:spPr>
          <a:xfrm>
            <a:off x="3462749" y="3796524"/>
            <a:ext cx="2875173" cy="103314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ATC </a:t>
            </a:r>
            <a:r>
              <a:rPr lang="fi-FI" dirty="0" err="1" smtClean="0"/>
              <a:t>classes</a:t>
            </a:r>
            <a:r>
              <a:rPr lang="fi-FI" dirty="0" smtClean="0"/>
              <a:t> for </a:t>
            </a:r>
            <a:r>
              <a:rPr lang="fi-FI" dirty="0" err="1" smtClean="0"/>
              <a:t>BZDRs</a:t>
            </a:r>
            <a:r>
              <a:rPr lang="fi-FI" dirty="0" smtClean="0"/>
              <a:t>: </a:t>
            </a:r>
            <a:r>
              <a:rPr lang="fi-FI" dirty="0" err="1" smtClean="0"/>
              <a:t>benzodiazepines</a:t>
            </a:r>
            <a:r>
              <a:rPr lang="fi-FI" dirty="0" smtClean="0"/>
              <a:t> N05BA and N05CD, </a:t>
            </a:r>
            <a:r>
              <a:rPr lang="fi-FI" dirty="0" err="1" smtClean="0"/>
              <a:t>Z-drugs</a:t>
            </a:r>
            <a:r>
              <a:rPr lang="fi-FI" dirty="0" smtClean="0"/>
              <a:t> N05CF</a:t>
            </a:r>
            <a:endParaRPr lang="fi-FI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063953" y="2239348"/>
            <a:ext cx="26660" cy="32773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448439" y="2235809"/>
            <a:ext cx="50807" cy="19972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285483" y="5824437"/>
            <a:ext cx="346638" cy="5417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607188" y="3537372"/>
            <a:ext cx="78021" cy="25915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383529" y="3537372"/>
            <a:ext cx="104001" cy="25915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593628" y="4993520"/>
            <a:ext cx="39010" cy="22506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743782" y="4829668"/>
            <a:ext cx="156553" cy="35948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214841" y="1589167"/>
            <a:ext cx="277350" cy="468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058149" y="5278883"/>
            <a:ext cx="78019" cy="30154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uora nuoliyhdysviiva 18"/>
          <p:cNvCxnSpPr/>
          <p:nvPr/>
        </p:nvCxnSpPr>
        <p:spPr>
          <a:xfrm>
            <a:off x="9262219" y="2093650"/>
            <a:ext cx="0" cy="1296755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iruutu 29"/>
          <p:cNvSpPr txBox="1"/>
          <p:nvPr/>
        </p:nvSpPr>
        <p:spPr>
          <a:xfrm>
            <a:off x="9292331" y="2791892"/>
            <a:ext cx="2608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 smtClean="0">
                <a:solidFill>
                  <a:srgbClr val="FF0000"/>
                </a:solidFill>
              </a:rPr>
              <a:t>Incidence</a:t>
            </a:r>
            <a:r>
              <a:rPr lang="fi-FI" sz="1400" dirty="0" smtClean="0">
                <a:solidFill>
                  <a:srgbClr val="FF0000"/>
                </a:solidFill>
              </a:rPr>
              <a:t> </a:t>
            </a:r>
            <a:r>
              <a:rPr lang="fi-FI" sz="1400" dirty="0" err="1" smtClean="0">
                <a:solidFill>
                  <a:srgbClr val="FF0000"/>
                </a:solidFill>
              </a:rPr>
              <a:t>rate</a:t>
            </a:r>
            <a:r>
              <a:rPr lang="fi-FI" sz="1400" dirty="0" smtClean="0">
                <a:solidFill>
                  <a:srgbClr val="FF0000"/>
                </a:solidFill>
              </a:rPr>
              <a:t> ratio=2.6 </a:t>
            </a:r>
            <a:br>
              <a:rPr lang="fi-FI" sz="1400" dirty="0" smtClean="0">
                <a:solidFill>
                  <a:srgbClr val="FF0000"/>
                </a:solidFill>
              </a:rPr>
            </a:br>
            <a:r>
              <a:rPr lang="fi-FI" sz="1400" dirty="0" smtClean="0">
                <a:solidFill>
                  <a:srgbClr val="FF0000"/>
                </a:solidFill>
              </a:rPr>
              <a:t>(95% CI 2.5-2.8)</a:t>
            </a:r>
            <a:endParaRPr lang="fi-FI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39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4" grpId="0" animBg="1"/>
      <p:bldP spid="18" grpId="0" animBg="1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235</Words>
  <Application>Microsoft Office PowerPoint</Application>
  <PresentationFormat>Mukautettu</PresentationFormat>
  <Paragraphs>14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 Theme</vt:lpstr>
      <vt:lpstr>The Incidence of Benzodiazepine and Related Drug (BZDR) Use in Persons with and without Alzheimer’s Disease (AD)</vt:lpstr>
      <vt:lpstr>The Incidence of Benzodiazepine and Related Drug (BZDR) Use in Persons with and without Alzheimer’s Disease (AD)</vt:lpstr>
    </vt:vector>
  </TitlesOfParts>
  <Company>University of Eastern Finland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Saarelainen</dc:creator>
  <cp:lastModifiedBy>Laura S</cp:lastModifiedBy>
  <cp:revision>21</cp:revision>
  <dcterms:created xsi:type="dcterms:W3CDTF">2015-11-06T06:24:15Z</dcterms:created>
  <dcterms:modified xsi:type="dcterms:W3CDTF">2015-11-13T06:09:12Z</dcterms:modified>
</cp:coreProperties>
</file>