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  <p:sldMasterId id="2147483907" r:id="rId2"/>
  </p:sldMasterIdLst>
  <p:notesMasterIdLst>
    <p:notesMasterId r:id="rId9"/>
  </p:notesMasterIdLst>
  <p:handoutMasterIdLst>
    <p:handoutMasterId r:id="rId10"/>
  </p:handoutMasterIdLst>
  <p:sldIdLst>
    <p:sldId id="256" r:id="rId3"/>
    <p:sldId id="261" r:id="rId4"/>
    <p:sldId id="262" r:id="rId5"/>
    <p:sldId id="266" r:id="rId6"/>
    <p:sldId id="264" r:id="rId7"/>
    <p:sldId id="267" r:id="rId8"/>
  </p:sldIdLst>
  <p:sldSz cx="12192000" cy="6858000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användare" initials="Office" lastIdx="0" clrIdx="0">
    <p:extLst/>
  </p:cmAuthor>
  <p:cmAuthor id="2" name="Microsoft Office-användare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300"/>
    <a:srgbClr val="2ECC26"/>
    <a:srgbClr val="F3363D"/>
    <a:srgbClr val="00FA00"/>
    <a:srgbClr val="92D050"/>
    <a:srgbClr val="002B7C"/>
    <a:srgbClr val="07356F"/>
    <a:srgbClr val="464646"/>
    <a:srgbClr val="0E41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78494" autoAdjust="0"/>
  </p:normalViewPr>
  <p:slideViewPr>
    <p:cSldViewPr snapToObjects="1">
      <p:cViewPr varScale="1">
        <p:scale>
          <a:sx n="86" d="100"/>
          <a:sy n="86" d="100"/>
        </p:scale>
        <p:origin x="3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F1B7-9674-7B4B-B65F-D26117F5FD28}" type="datetimeFigureOut">
              <a:rPr lang="sv-SE" smtClean="0"/>
              <a:t>2015-11-12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A4B55-9A99-4440-BFDC-0CE552D77B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639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3FE497B-861D-AC4B-B4ED-8C94104B2AC0}" type="datetime1">
              <a:rPr lang="sv-SE"/>
              <a:pPr>
                <a:defRPr/>
              </a:pPr>
              <a:t>2015-11-12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A5680B-5CFF-5C46-8A8E-F880F761868B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19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54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69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02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17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20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2275200"/>
            <a:ext cx="1056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smtClean="0">
                <a:effectLst/>
              </a:rPr>
              <a:t>Add presentation title</a:t>
            </a:r>
            <a:endParaRPr lang="en-US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237312"/>
            <a:ext cx="1056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 smtClean="0"/>
              <a:t>Click to add name and title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296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6243920" y="0"/>
            <a:ext cx="594808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243920" y="3473650"/>
            <a:ext cx="594808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</a:pPr>
            <a:fld id="{9426A61E-93B8-384D-8975-0A89DB09A550}" type="slidenum">
              <a:rPr lang="tr-TR" smtClean="0"/>
              <a:pPr>
                <a:spcBef>
                  <a:spcPts val="0"/>
                </a:spcBef>
              </a:pPr>
              <a:t>‹Nr.›</a:t>
            </a:fld>
            <a:endParaRPr lang="tr-TR" dirty="0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901544" y="-4069"/>
            <a:ext cx="12288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45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-3" y="-1"/>
            <a:ext cx="69264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7023209" y="0"/>
            <a:ext cx="516879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0" y="4628226"/>
            <a:ext cx="69264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18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0" y="2314113"/>
            <a:ext cx="69264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5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</a:pPr>
            <a:fld id="{9426A61E-93B8-384D-8975-0A89DB09A550}" type="slidenum">
              <a:rPr lang="tr-TR" smtClean="0"/>
              <a:pPr>
                <a:spcBef>
                  <a:spcPts val="0"/>
                </a:spcBef>
              </a:pPr>
              <a:t>‹Nr.›</a:t>
            </a:fld>
            <a:endParaRPr lang="tr-TR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901544" y="-4069"/>
            <a:ext cx="12288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189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12192000" cy="31608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240028"/>
            <a:ext cx="3984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8208000" y="3240028"/>
            <a:ext cx="3984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4104000" y="3240028"/>
            <a:ext cx="3984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</a:pPr>
            <a:fld id="{9426A61E-93B8-384D-8975-0A89DB09A550}" type="slidenum">
              <a:rPr lang="tr-TR" smtClean="0"/>
              <a:pPr>
                <a:spcBef>
                  <a:spcPts val="0"/>
                </a:spcBef>
              </a:pPr>
              <a:t>‹Nr.›</a:t>
            </a:fld>
            <a:endParaRPr lang="tr-TR" dirty="0"/>
          </a:p>
        </p:txBody>
      </p:sp>
      <p:sp>
        <p:nvSpPr>
          <p:cNvPr id="13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901544" y="-4069"/>
            <a:ext cx="12288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937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720000" y="2422800"/>
            <a:ext cx="10752000" cy="79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3600" i="0" cap="all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 Section header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23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2275200"/>
            <a:ext cx="1056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smtClean="0">
                <a:effectLst/>
              </a:rPr>
              <a:t>Add presentation title</a:t>
            </a:r>
            <a:endParaRPr lang="en-US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237312"/>
            <a:ext cx="1056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 smtClean="0"/>
              <a:t>Click to add name and title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1643233"/>
            <a:ext cx="10560000" cy="1143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smtClean="0">
                <a:effectLst/>
              </a:rPr>
              <a:t>Add presentation title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</p:spPr>
        <p:txBody>
          <a:bodyPr rtlCol="0" anchor="ctr" anchorCtr="1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2924746"/>
            <a:ext cx="1056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 smtClean="0"/>
              <a:t>Click to add name and title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4437112"/>
            <a:ext cx="10560000" cy="1336386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>
                <a:effectLst/>
              </a:rPr>
              <a:t>Add presentation title</a:t>
            </a:r>
            <a:endParaRPr lang="sv-SE" dirty="0"/>
          </a:p>
        </p:txBody>
      </p:sp>
      <p:sp>
        <p:nvSpPr>
          <p:cNvPr id="2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222682"/>
            <a:ext cx="1056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 smtClean="0"/>
              <a:t>Click to add name and title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40768"/>
            <a:ext cx="12192000" cy="2736304"/>
          </a:xfrm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baseline="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07352"/>
            <a:ext cx="3983765" cy="3456384"/>
          </a:xfrm>
        </p:spPr>
        <p:txBody>
          <a:bodyPr t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 hasCustomPrompt="1"/>
          </p:nvPr>
        </p:nvSpPr>
        <p:spPr>
          <a:xfrm>
            <a:off x="4108474" y="3407352"/>
            <a:ext cx="3975053" cy="3456384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 hasCustomPrompt="1"/>
          </p:nvPr>
        </p:nvSpPr>
        <p:spPr>
          <a:xfrm>
            <a:off x="8208235" y="3407352"/>
            <a:ext cx="3983765" cy="3456384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3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1643233"/>
            <a:ext cx="10560000" cy="1143000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>
                <a:effectLst/>
              </a:rPr>
              <a:t>Add presentation title</a:t>
            </a:r>
            <a:endParaRPr lang="sv-SE" dirty="0"/>
          </a:p>
        </p:txBody>
      </p:sp>
      <p:sp>
        <p:nvSpPr>
          <p:cNvPr id="24" name="Platshållare för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912000" y="2924746"/>
            <a:ext cx="1056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 smtClean="0"/>
              <a:t>Click to add name and title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1" y="2350800"/>
            <a:ext cx="9984316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 smtClean="0"/>
              <a:t>Type your text or click on the icons below to insert object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tshållare för bild 2"/>
          <p:cNvSpPr>
            <a:spLocks noGrp="1"/>
          </p:cNvSpPr>
          <p:nvPr>
            <p:ph type="pic" idx="21" hasCustomPrompt="1"/>
          </p:nvPr>
        </p:nvSpPr>
        <p:spPr>
          <a:xfrm>
            <a:off x="8208235" y="3304028"/>
            <a:ext cx="3983765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12192000" cy="2201333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304028"/>
            <a:ext cx="3983765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19852" y="2201333"/>
            <a:ext cx="11552296" cy="1080000"/>
          </a:xfrm>
        </p:spPr>
        <p:txBody>
          <a:bodyPr anchor="ctr" anchorCtr="0"/>
          <a:lstStyle>
            <a:lvl1pPr algn="ctr">
              <a:defRPr sz="3600" b="1" i="0" cap="all" baseline="0">
                <a:latin typeface="Arial Narrow"/>
                <a:cs typeface="Arial Narrow"/>
              </a:defRPr>
            </a:lvl1pPr>
          </a:lstStyle>
          <a:p>
            <a:r>
              <a:rPr lang="en-US" dirty="0" smtClean="0">
                <a:effectLst/>
              </a:rPr>
              <a:t>Add presentation title</a:t>
            </a:r>
            <a:endParaRPr lang="en-GB" dirty="0"/>
          </a:p>
        </p:txBody>
      </p:sp>
      <p:sp>
        <p:nvSpPr>
          <p:cNvPr id="31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4104118" y="3304028"/>
            <a:ext cx="3983765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23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901544" y="-4069"/>
            <a:ext cx="12288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61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GUcloud_clean_1920x120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5875"/>
            <a:ext cx="122047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1764620" y="4582800"/>
            <a:ext cx="8654400" cy="288000"/>
          </a:xfrm>
        </p:spPr>
        <p:txBody>
          <a:bodyPr vert="horz" lIns="0" tIns="0" rIns="0" bIns="0" rtlCol="0" anchor="t" anchorCtr="0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1400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Author / Name</a:t>
            </a:r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63800" y="4869160"/>
            <a:ext cx="8656040" cy="1224334"/>
          </a:xfrm>
        </p:spPr>
        <p:txBody>
          <a:bodyPr tIns="0" bIns="0" anchor="t" anchorCtr="0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200" b="0" i="0" cap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>
                <a:effectLst/>
              </a:rPr>
              <a:t>Enter contact information</a:t>
            </a:r>
            <a:endParaRPr lang="sv-SE" dirty="0" smtClean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11" y="2160260"/>
            <a:ext cx="5629979" cy="1584176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9"/>
          </p:nvPr>
        </p:nvSpPr>
        <p:spPr>
          <a:xfrm>
            <a:off x="4720220" y="6237312"/>
            <a:ext cx="2743200" cy="241200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sv-SE" cap="all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lnSpc>
                <a:spcPct val="110000"/>
              </a:lnSpc>
              <a:buFont typeface="Arial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5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1" y="2350800"/>
            <a:ext cx="9984316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 smtClean="0"/>
              <a:t>Click to add text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3893-5BF6-0A47-9F80-B4D4071FEEE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FACULTY OF EDUCATION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2013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2000" y="2275200"/>
            <a:ext cx="1056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smtClean="0">
                <a:effectLst/>
              </a:rPr>
              <a:t>Add presentation title</a:t>
            </a:r>
            <a:endParaRPr lang="en-US" noProof="0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237312"/>
            <a:ext cx="1056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en-US" noProof="0" dirty="0" smtClean="0"/>
              <a:t>Click to add name and title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1" y="2350800"/>
            <a:ext cx="9984316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 smtClean="0"/>
              <a:t>Type your text or click on the icons below to insert object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2000" y="2350800"/>
            <a:ext cx="9984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marL="216000" lvl="0" indent="-216000"/>
            <a:r>
              <a:rPr lang="en-US" noProof="0" dirty="0" smtClean="0"/>
              <a:t>Type your text or click on the icons below to insert object</a:t>
            </a:r>
          </a:p>
          <a:p>
            <a:pPr lvl="1"/>
            <a:r>
              <a:rPr lang="en-US" noProof="0" dirty="0" smtClean="0"/>
              <a:t>Level 2</a:t>
            </a:r>
          </a:p>
          <a:p>
            <a:pPr lvl="2"/>
            <a:r>
              <a:rPr lang="en-US" noProof="0" dirty="0" smtClean="0"/>
              <a:t>Level 3</a:t>
            </a:r>
          </a:p>
          <a:p>
            <a:pPr lvl="3"/>
            <a:r>
              <a:rPr lang="en-US" noProof="0" dirty="0" smtClean="0"/>
              <a:t>Level 4</a:t>
            </a:r>
          </a:p>
          <a:p>
            <a:pPr lvl="4"/>
            <a:r>
              <a:rPr lang="en-US" noProof="0" dirty="0" smtClean="0"/>
              <a:t>Level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 smtClean="0"/>
              <a:t>Type your text or click on the icons below to insert object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6384597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 smtClean="0"/>
              <a:t>Type your text or click on the icons below to insert object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2000" y="1411201"/>
            <a:ext cx="6912000" cy="792163"/>
          </a:xfrm>
        </p:spPr>
        <p:txBody>
          <a:bodyPr/>
          <a:lstStyle/>
          <a:p>
            <a:r>
              <a:rPr lang="en-US" noProof="0" dirty="0" smtClean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9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 smtClean="0"/>
              <a:t>Skriv in din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-5736"/>
            <a:ext cx="398944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</a:pPr>
            <a:fld id="{9426A61E-93B8-384D-8975-0A89DB09A550}" type="slidenum">
              <a:rPr lang="tr-TR" smtClean="0"/>
              <a:pPr>
                <a:spcBef>
                  <a:spcPts val="0"/>
                </a:spcBef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67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912000" y="1411201"/>
            <a:ext cx="4896000" cy="792163"/>
          </a:xfrm>
        </p:spPr>
        <p:txBody>
          <a:bodyPr/>
          <a:lstStyle/>
          <a:p>
            <a:r>
              <a:rPr lang="en-US" noProof="0" dirty="0" smtClean="0"/>
              <a:t>Click to add title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489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 smtClean="0"/>
              <a:t>Click to add text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-5736"/>
            <a:ext cx="609600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9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</a:pPr>
            <a:fld id="{9426A61E-93B8-384D-8975-0A89DB09A550}" type="slidenum">
              <a:rPr lang="tr-TR" smtClean="0"/>
              <a:pPr>
                <a:spcBef>
                  <a:spcPts val="0"/>
                </a:spcBef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78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912000" y="1411201"/>
            <a:ext cx="6816000" cy="792163"/>
          </a:xfrm>
        </p:spPr>
        <p:txBody>
          <a:bodyPr/>
          <a:lstStyle/>
          <a:p>
            <a:r>
              <a:rPr lang="en-US" noProof="0" dirty="0" smtClean="0"/>
              <a:t>Click to add title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 smtClean="0"/>
              <a:t>Click to add text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199781" y="-5736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8199781" y="3477884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</a:pPr>
            <a:fld id="{9426A61E-93B8-384D-8975-0A89DB09A550}" type="slidenum">
              <a:rPr lang="tr-TR" smtClean="0"/>
              <a:pPr>
                <a:spcBef>
                  <a:spcPts val="0"/>
                </a:spcBef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25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912000" y="1411201"/>
            <a:ext cx="6816000" cy="792163"/>
          </a:xfrm>
        </p:spPr>
        <p:txBody>
          <a:bodyPr/>
          <a:lstStyle/>
          <a:p>
            <a:r>
              <a:rPr lang="en-US" noProof="0" dirty="0" smtClean="0"/>
              <a:t>Click to add title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marL="216000" lvl="0" indent="-216000"/>
            <a:r>
              <a:rPr lang="en-US" noProof="0" dirty="0" smtClean="0"/>
              <a:t>Click to add text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1"/>
            <a:ext cx="398944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8202560" y="4620826"/>
            <a:ext cx="398944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8202560" y="2310413"/>
            <a:ext cx="398944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</a:pPr>
            <a:fld id="{9426A61E-93B8-384D-8975-0A89DB09A550}" type="slidenum">
              <a:rPr lang="tr-TR" smtClean="0"/>
              <a:pPr>
                <a:spcBef>
                  <a:spcPts val="0"/>
                </a:spcBef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31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7384"/>
            <a:ext cx="12192000" cy="6885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/>
              <a:t>Click on the icon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901544" y="-4069"/>
            <a:ext cx="1228800" cy="950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8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</a:pPr>
            <a:fld id="{9426A61E-93B8-384D-8975-0A89DB09A550}" type="slidenum">
              <a:rPr lang="tr-TR" smtClean="0"/>
              <a:pPr>
                <a:spcBef>
                  <a:spcPts val="0"/>
                </a:spcBef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31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912000" y="1411201"/>
            <a:ext cx="10560000" cy="792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10703667" y="6407151"/>
            <a:ext cx="768931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912000" y="2350800"/>
            <a:ext cx="9984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sv-SE" noProof="0" smtClean="0"/>
              <a:t>Klicka här för att ändra format på bakgrundstexten</a:t>
            </a:r>
          </a:p>
          <a:p>
            <a:pPr marL="216000" lvl="1" indent="-216000"/>
            <a:r>
              <a:rPr lang="sv-SE" noProof="0" smtClean="0"/>
              <a:t>Nivå två</a:t>
            </a:r>
          </a:p>
          <a:p>
            <a:pPr marL="216000" lvl="2" indent="-216000"/>
            <a:r>
              <a:rPr lang="sv-SE" noProof="0" smtClean="0"/>
              <a:t>Nivå tre</a:t>
            </a:r>
          </a:p>
          <a:p>
            <a:pPr marL="216000" lvl="3" indent="-216000"/>
            <a:r>
              <a:rPr lang="sv-SE" noProof="0" smtClean="0"/>
              <a:t>Nivå fyra</a:t>
            </a:r>
          </a:p>
          <a:p>
            <a:pPr marL="216000" lvl="4" indent="-216000"/>
            <a:r>
              <a:rPr lang="sv-SE" noProof="0" smtClean="0"/>
              <a:t>Nivå fem</a:t>
            </a:r>
            <a:endParaRPr lang="en-US" noProof="0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8496000" y="222935"/>
            <a:ext cx="336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4" y="-5159"/>
            <a:ext cx="1229589" cy="95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33" r:id="rId2"/>
    <p:sldLayoutId id="2147483932" r:id="rId3"/>
    <p:sldLayoutId id="2147483905" r:id="rId4"/>
    <p:sldLayoutId id="2147483883" r:id="rId5"/>
    <p:sldLayoutId id="2147483887" r:id="rId6"/>
    <p:sldLayoutId id="2147483884" r:id="rId7"/>
    <p:sldLayoutId id="2147483886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931" r:id="rId14"/>
    <p:sldLayoutId id="2147483895" r:id="rId15"/>
    <p:sldLayoutId id="2147483947" r:id="rId16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en-US" sz="2000" kern="1200" noProof="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1" fontAlgn="base" hangingPunct="1">
        <a:lnSpc>
          <a:spcPct val="110000"/>
        </a:lnSpc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defRPr lang="en-US" sz="1700" kern="1200" baseline="0" noProof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1" fontAlgn="base" hangingPunct="1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en-US" sz="1700" kern="120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lang="en-US" sz="1700" kern="1200" baseline="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en-US" sz="1700" kern="1200" noProof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1616075" indent="-215900" algn="l" defTabSz="457200" rtl="0" eaLnBrk="1" latinLnBrk="0" hangingPunct="1">
        <a:spcBef>
          <a:spcPts val="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719667" y="1411201"/>
            <a:ext cx="10752667" cy="792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10703667" y="6407151"/>
            <a:ext cx="768931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719667" y="2350800"/>
            <a:ext cx="9984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en-US" noProof="0" dirty="0" smtClean="0"/>
              <a:t>Click to add text</a:t>
            </a:r>
          </a:p>
          <a:p>
            <a:pPr marL="432000" lvl="1" indent="-216000"/>
            <a:r>
              <a:rPr lang="en-US" noProof="0" dirty="0" smtClean="0"/>
              <a:t>Second level</a:t>
            </a:r>
          </a:p>
          <a:p>
            <a:pPr marL="648000" lvl="2" indent="-216000"/>
            <a:r>
              <a:rPr lang="en-US" noProof="0" dirty="0" smtClean="0"/>
              <a:t>Third level</a:t>
            </a:r>
          </a:p>
          <a:p>
            <a:pPr marL="864000" lvl="3" indent="-216000"/>
            <a:r>
              <a:rPr lang="en-US" noProof="0" dirty="0" smtClean="0"/>
              <a:t>Fourth level</a:t>
            </a:r>
          </a:p>
          <a:p>
            <a:pPr marL="1080000" lvl="4" indent="-216000"/>
            <a:r>
              <a:rPr lang="en-US" noProof="0" dirty="0" smtClean="0"/>
              <a:t>Fifth level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8496000" y="222935"/>
            <a:ext cx="336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</a:pPr>
            <a:r>
              <a:rPr lang="en-US" smtClean="0"/>
              <a:t>FACULTY OF EDUCATION</a:t>
            </a:r>
            <a:endParaRPr lang="en-US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4724400" y="6407251"/>
            <a:ext cx="27432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4" y="-5159"/>
            <a:ext cx="1229589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4" r:id="rId6"/>
    <p:sldLayoutId id="2147483948" r:id="rId7"/>
    <p:sldLayoutId id="2147483949" r:id="rId8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2000" kern="120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0" fontAlgn="base" hangingPunct="0">
        <a:lnSpc>
          <a:spcPct val="110000"/>
        </a:lnSpc>
        <a:spcBef>
          <a:spcPts val="200"/>
        </a:spcBef>
        <a:spcAft>
          <a:spcPct val="0"/>
        </a:spcAft>
        <a:buFont typeface="Arial" charset="0"/>
        <a:buChar char="•"/>
        <a:defRPr lang="sv-SE" sz="1700" kern="1200" baseline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0" fontAlgn="base" hangingPunct="0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sv-SE" sz="1700" kern="120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sv-SE" sz="1700" kern="1200" baseline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sv-SE" sz="1700" kern="1200" dirty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3008268"/>
            <a:ext cx="4201553" cy="265298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27448" y="1301854"/>
            <a:ext cx="99371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002B7C"/>
                </a:solidFill>
                <a:latin typeface="+mj-lt"/>
                <a:ea typeface="Apple Braille" charset="0"/>
                <a:cs typeface="Apple Braille" charset="0"/>
              </a:rPr>
              <a:t>REFILL ADHERENCE TO LIPID-LOWERING </a:t>
            </a:r>
          </a:p>
          <a:p>
            <a:r>
              <a:rPr lang="sv-SE" sz="4000" b="1" dirty="0">
                <a:solidFill>
                  <a:srgbClr val="002B7C"/>
                </a:solidFill>
                <a:latin typeface="+mj-lt"/>
                <a:ea typeface="Apple Braille" charset="0"/>
                <a:cs typeface="Apple Braille" charset="0"/>
              </a:rPr>
              <a:t>MONOTHERAPHY IN SWEDISH PATIENTS </a:t>
            </a:r>
          </a:p>
          <a:p>
            <a:r>
              <a:rPr lang="sv-SE" sz="4000" b="1" dirty="0">
                <a:solidFill>
                  <a:srgbClr val="002B7C"/>
                </a:solidFill>
                <a:latin typeface="+mj-lt"/>
                <a:ea typeface="Apple Braille" charset="0"/>
                <a:cs typeface="Apple Braille" charset="0"/>
              </a:rPr>
              <a:t>WITH TYPE </a:t>
            </a:r>
            <a:r>
              <a:rPr lang="sv-SE" sz="4000" b="1" dirty="0" smtClean="0">
                <a:solidFill>
                  <a:srgbClr val="002B7C"/>
                </a:solidFill>
                <a:latin typeface="+mj-lt"/>
                <a:ea typeface="Apple Braille" charset="0"/>
                <a:cs typeface="Apple Braille" charset="0"/>
              </a:rPr>
              <a:t>2-DIABETES</a:t>
            </a:r>
          </a:p>
          <a:p>
            <a:endParaRPr lang="sv-SE" sz="2000" b="1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sv-SE" sz="20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sv-SE" sz="2000" b="1" dirty="0" smtClean="0">
                <a:latin typeface="Calibri" charset="0"/>
                <a:ea typeface="Calibri" charset="0"/>
                <a:cs typeface="Calibri" charset="0"/>
              </a:rPr>
              <a:t>Sofia </a:t>
            </a:r>
            <a:r>
              <a:rPr lang="sv-SE" sz="2000" b="1" dirty="0" err="1">
                <a:latin typeface="Calibri" charset="0"/>
                <a:ea typeface="Calibri" charset="0"/>
                <a:cs typeface="Calibri" charset="0"/>
              </a:rPr>
              <a:t>Axia</a:t>
            </a:r>
            <a:r>
              <a:rPr lang="sv-SE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sv-SE" sz="2000" b="1" dirty="0" smtClean="0">
                <a:latin typeface="Calibri" charset="0"/>
                <a:ea typeface="Calibri" charset="0"/>
                <a:cs typeface="Calibri" charset="0"/>
              </a:rPr>
              <a:t>Karlsson, PhD student</a:t>
            </a:r>
          </a:p>
          <a:p>
            <a:r>
              <a:rPr lang="sv-SE" sz="1600" dirty="0" err="1" smtClean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sv-SE" sz="1600" dirty="0" smtClean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sv-SE" sz="1600" dirty="0" err="1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sv-SE" sz="1600" dirty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sv-SE" sz="1600" dirty="0" err="1" smtClean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Epidemiology</a:t>
            </a:r>
            <a:r>
              <a:rPr lang="sv-SE" sz="1600" dirty="0" smtClean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and Social Medicine </a:t>
            </a:r>
            <a:endParaRPr lang="sv-SE" sz="1600" dirty="0">
              <a:solidFill>
                <a:schemeClr val="tx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sv-SE" sz="1600" dirty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Sahlgrenska </a:t>
            </a:r>
            <a:r>
              <a:rPr lang="sv-SE" sz="1600" dirty="0" smtClean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Academy at the University </a:t>
            </a:r>
            <a:r>
              <a:rPr lang="sv-SE" sz="1600" dirty="0" err="1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sv-SE" sz="1600" dirty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sv-SE" sz="1600" dirty="0" smtClean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Gothenburg</a:t>
            </a:r>
          </a:p>
          <a:p>
            <a:r>
              <a:rPr lang="sv-SE" sz="1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sv-SE" sz="16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ofia.karlsson@gu.se</a:t>
            </a:r>
            <a:endParaRPr lang="sv-SE" sz="16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sv-SE" sz="1600" dirty="0">
              <a:latin typeface="Calibri" charset="0"/>
              <a:ea typeface="Calibri" charset="0"/>
              <a:cs typeface="Calibri" charset="0"/>
            </a:endParaRPr>
          </a:p>
          <a:p>
            <a:endParaRPr lang="sv-SE" sz="16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sv-SE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sv-SE" dirty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Co-</a:t>
            </a:r>
            <a:r>
              <a:rPr lang="sv-SE" dirty="0" err="1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authors</a:t>
            </a:r>
            <a:r>
              <a:rPr lang="sv-SE" dirty="0">
                <a:solidFill>
                  <a:schemeClr val="tx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sv-SE" dirty="0">
                <a:latin typeface="Calibri" charset="0"/>
                <a:ea typeface="Calibri" charset="0"/>
                <a:cs typeface="Calibri" charset="0"/>
              </a:rPr>
              <a:t>Karolina Andersson Sundell, Björn Eliasson, Christel Hero, </a:t>
            </a:r>
            <a:endParaRPr lang="sv-SE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sv-SE" dirty="0" smtClean="0">
                <a:latin typeface="Calibri" charset="0"/>
                <a:ea typeface="Calibri" charset="0"/>
                <a:cs typeface="Calibri" charset="0"/>
              </a:rPr>
              <a:t>Ann-Marie </a:t>
            </a:r>
            <a:r>
              <a:rPr lang="sv-SE" dirty="0">
                <a:latin typeface="Calibri" charset="0"/>
                <a:ea typeface="Calibri" charset="0"/>
                <a:cs typeface="Calibri" charset="0"/>
              </a:rPr>
              <a:t>Svensson, </a:t>
            </a:r>
            <a:r>
              <a:rPr lang="sv-SE" dirty="0" err="1" smtClean="0">
                <a:latin typeface="Calibri" charset="0"/>
                <a:ea typeface="Calibri" charset="0"/>
                <a:cs typeface="Calibri" charset="0"/>
              </a:rPr>
              <a:t>Mervete</a:t>
            </a:r>
            <a:r>
              <a:rPr lang="sv-SE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sv-SE" dirty="0" err="1">
                <a:latin typeface="Calibri" charset="0"/>
                <a:ea typeface="Calibri" charset="0"/>
                <a:cs typeface="Calibri" charset="0"/>
              </a:rPr>
              <a:t>Miftaraj</a:t>
            </a:r>
            <a:r>
              <a:rPr lang="sv-SE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sv-SE" dirty="0" err="1">
                <a:latin typeface="Calibri" charset="0"/>
                <a:ea typeface="Calibri" charset="0"/>
                <a:cs typeface="Calibri" charset="0"/>
              </a:rPr>
              <a:t>Soffia</a:t>
            </a:r>
            <a:r>
              <a:rPr lang="sv-S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sv-SE" dirty="0" err="1">
                <a:latin typeface="Calibri" charset="0"/>
                <a:ea typeface="Calibri" charset="0"/>
                <a:cs typeface="Calibri" charset="0"/>
              </a:rPr>
              <a:t>Gudbjörnsdottir</a:t>
            </a:r>
            <a:r>
              <a:rPr lang="sv-SE" dirty="0">
                <a:latin typeface="Calibri" charset="0"/>
                <a:ea typeface="Calibri" charset="0"/>
                <a:cs typeface="Calibri" charset="0"/>
              </a:rPr>
              <a:t>, Katarina </a:t>
            </a:r>
            <a:r>
              <a:rPr lang="sv-SE" dirty="0" err="1" smtClean="0">
                <a:latin typeface="Calibri" charset="0"/>
                <a:ea typeface="Calibri" charset="0"/>
                <a:cs typeface="Calibri" charset="0"/>
              </a:rPr>
              <a:t>Eeg</a:t>
            </a:r>
            <a:r>
              <a:rPr lang="sv-SE" dirty="0" smtClean="0">
                <a:latin typeface="Calibri" charset="0"/>
                <a:ea typeface="Calibri" charset="0"/>
                <a:cs typeface="Calibri" charset="0"/>
              </a:rPr>
              <a:t>-Olofsson</a:t>
            </a:r>
            <a:endParaRPr lang="sv-SE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sv-SE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5373216"/>
            <a:ext cx="2088232" cy="131856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Diabetes and </a:t>
            </a:r>
            <a:r>
              <a:rPr lang="sv-SE" sz="4400" dirty="0" err="1" smtClean="0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Cardiovascular</a:t>
            </a:r>
            <a:r>
              <a:rPr lang="sv-SE" sz="4400" dirty="0" smtClean="0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sv-SE" sz="4400" dirty="0" err="1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sv-SE" sz="4400" dirty="0" err="1" smtClean="0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isease</a:t>
            </a:r>
            <a:r>
              <a:rPr lang="sv-SE" sz="4400" dirty="0" smtClean="0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 (CVD)</a:t>
            </a:r>
            <a:endParaRPr lang="sv-SE" sz="4400" dirty="0">
              <a:solidFill>
                <a:srgbClr val="002B7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2400" dirty="0" smtClean="0">
                <a:latin typeface="+mn-lt"/>
              </a:rPr>
              <a:t>Diabetes </a:t>
            </a:r>
            <a:r>
              <a:rPr lang="sv-SE" sz="2400" dirty="0" err="1" smtClean="0">
                <a:latin typeface="+mn-lt"/>
              </a:rPr>
              <a:t>alone</a:t>
            </a:r>
            <a:r>
              <a:rPr lang="sv-SE" sz="2400" dirty="0" smtClean="0">
                <a:latin typeface="+mn-lt"/>
              </a:rPr>
              <a:t> </a:t>
            </a:r>
            <a:r>
              <a:rPr lang="sv-SE" sz="2400" dirty="0" err="1" smtClean="0">
                <a:latin typeface="+mn-lt"/>
              </a:rPr>
              <a:t>increases</a:t>
            </a:r>
            <a:r>
              <a:rPr lang="sv-SE" sz="2400" dirty="0" smtClean="0">
                <a:latin typeface="+mn-lt"/>
              </a:rPr>
              <a:t> the risk </a:t>
            </a:r>
            <a:r>
              <a:rPr lang="sv-SE" sz="2400" dirty="0" err="1" smtClean="0">
                <a:latin typeface="+mn-lt"/>
              </a:rPr>
              <a:t>of</a:t>
            </a:r>
            <a:r>
              <a:rPr lang="sv-SE" sz="2400" dirty="0" smtClean="0">
                <a:latin typeface="+mn-lt"/>
              </a:rPr>
              <a:t> </a:t>
            </a:r>
            <a:r>
              <a:rPr lang="sv-SE" sz="2400" dirty="0" smtClean="0">
                <a:latin typeface="+mn-lt"/>
              </a:rPr>
              <a:t>CVD</a:t>
            </a:r>
            <a:endParaRPr lang="sv-SE" sz="2400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sv-SE" sz="2400" dirty="0" err="1" smtClean="0">
                <a:latin typeface="+mn-lt"/>
              </a:rPr>
              <a:t>Dyslipidemia</a:t>
            </a:r>
            <a:r>
              <a:rPr lang="sv-SE" sz="2400" dirty="0" smtClean="0">
                <a:latin typeface="+mn-lt"/>
              </a:rPr>
              <a:t>, </a:t>
            </a:r>
            <a:r>
              <a:rPr lang="sv-SE" sz="2400" dirty="0" smtClean="0">
                <a:latin typeface="+mn-lt"/>
              </a:rPr>
              <a:t>a major </a:t>
            </a:r>
            <a:r>
              <a:rPr lang="sv-SE" sz="2400" dirty="0" smtClean="0">
                <a:latin typeface="+mn-lt"/>
              </a:rPr>
              <a:t>risk </a:t>
            </a:r>
            <a:r>
              <a:rPr lang="sv-SE" sz="2400" dirty="0" err="1" smtClean="0">
                <a:latin typeface="+mn-lt"/>
              </a:rPr>
              <a:t>factor</a:t>
            </a:r>
            <a:r>
              <a:rPr lang="sv-SE" sz="2400" dirty="0" smtClean="0">
                <a:latin typeface="+mn-lt"/>
              </a:rPr>
              <a:t> for CVD in patient </a:t>
            </a:r>
            <a:r>
              <a:rPr lang="sv-SE" sz="2400" dirty="0" err="1" smtClean="0">
                <a:latin typeface="+mn-lt"/>
              </a:rPr>
              <a:t>with</a:t>
            </a:r>
            <a:r>
              <a:rPr lang="sv-SE" sz="2400" dirty="0" smtClean="0">
                <a:latin typeface="+mn-lt"/>
              </a:rPr>
              <a:t> </a:t>
            </a:r>
            <a:r>
              <a:rPr lang="sv-SE" sz="2400" dirty="0" err="1" smtClean="0">
                <a:latin typeface="+mn-lt"/>
              </a:rPr>
              <a:t>type</a:t>
            </a:r>
            <a:r>
              <a:rPr lang="sv-SE" sz="2400" dirty="0" smtClean="0">
                <a:latin typeface="+mn-lt"/>
              </a:rPr>
              <a:t> </a:t>
            </a:r>
            <a:r>
              <a:rPr lang="sv-SE" sz="2400" dirty="0" smtClean="0">
                <a:latin typeface="+mn-lt"/>
              </a:rPr>
              <a:t>2-diabetes</a:t>
            </a:r>
            <a:endParaRPr lang="sv-SE" sz="2400" dirty="0" smtClean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2400" dirty="0" smtClean="0">
              <a:latin typeface="+mn-lt"/>
              <a:sym typeface="Wingding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2400" b="1" dirty="0" err="1" smtClean="0">
                <a:solidFill>
                  <a:srgbClr val="002B7C"/>
                </a:solidFill>
                <a:latin typeface="+mn-lt"/>
                <a:sym typeface="Wingdings"/>
              </a:rPr>
              <a:t>Purpose</a:t>
            </a:r>
            <a:r>
              <a:rPr lang="sv-SE" sz="2400" b="1" dirty="0" smtClean="0">
                <a:solidFill>
                  <a:srgbClr val="002B7C"/>
                </a:solidFill>
                <a:latin typeface="+mn-lt"/>
                <a:sym typeface="Wingdings"/>
              </a:rPr>
              <a:t> </a:t>
            </a:r>
            <a:r>
              <a:rPr lang="sv-SE" sz="2400" b="1" dirty="0" err="1" smtClean="0">
                <a:solidFill>
                  <a:srgbClr val="002B7C"/>
                </a:solidFill>
                <a:latin typeface="+mn-lt"/>
                <a:sym typeface="Wingdings"/>
              </a:rPr>
              <a:t>of</a:t>
            </a:r>
            <a:r>
              <a:rPr lang="sv-SE" sz="2400" b="1" dirty="0" smtClean="0">
                <a:solidFill>
                  <a:srgbClr val="002B7C"/>
                </a:solidFill>
                <a:latin typeface="+mn-lt"/>
                <a:sym typeface="Wingdings"/>
              </a:rPr>
              <a:t> the </a:t>
            </a:r>
            <a:r>
              <a:rPr lang="sv-SE" sz="2400" b="1" dirty="0" err="1" smtClean="0">
                <a:solidFill>
                  <a:srgbClr val="002B7C"/>
                </a:solidFill>
                <a:latin typeface="+mn-lt"/>
                <a:sym typeface="Wingdings"/>
              </a:rPr>
              <a:t>study</a:t>
            </a:r>
            <a:endParaRPr lang="sv-SE" sz="2400" b="1" dirty="0" smtClean="0">
              <a:solidFill>
                <a:srgbClr val="002B7C"/>
              </a:solidFill>
              <a:latin typeface="+mn-lt"/>
              <a:sym typeface="Wingding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latin typeface="+mn-lt"/>
              </a:rPr>
              <a:t>To </a:t>
            </a:r>
            <a:r>
              <a:rPr lang="en-GB" sz="2400" b="1" dirty="0" smtClean="0">
                <a:latin typeface="+mn-lt"/>
              </a:rPr>
              <a:t>describe</a:t>
            </a:r>
            <a:r>
              <a:rPr lang="en-GB" sz="2400" dirty="0" smtClean="0">
                <a:latin typeface="+mn-lt"/>
              </a:rPr>
              <a:t> and </a:t>
            </a:r>
            <a:r>
              <a:rPr lang="en-GB" sz="2400" b="1" dirty="0" smtClean="0">
                <a:latin typeface="+mn-lt"/>
              </a:rPr>
              <a:t>compare</a:t>
            </a:r>
            <a:r>
              <a:rPr lang="en-GB" sz="2400" dirty="0" smtClean="0">
                <a:latin typeface="+mn-lt"/>
              </a:rPr>
              <a:t> refill adherence to </a:t>
            </a:r>
            <a:r>
              <a:rPr lang="en-GB" sz="2400" dirty="0" smtClean="0">
                <a:latin typeface="+mn-lt"/>
              </a:rPr>
              <a:t>monotherapy </a:t>
            </a:r>
            <a:r>
              <a:rPr lang="en-GB" sz="2400" dirty="0" smtClean="0">
                <a:latin typeface="+mn-lt"/>
              </a:rPr>
              <a:t>of lipid-lowering drugs in patients with type 2-diabetes </a:t>
            </a:r>
            <a:r>
              <a:rPr lang="en-GB" sz="2400" b="1" dirty="0" smtClean="0">
                <a:latin typeface="+mn-lt"/>
              </a:rPr>
              <a:t>by previous CVD</a:t>
            </a:r>
            <a:endParaRPr lang="sv-SE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62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667" y="1411201"/>
            <a:ext cx="6240429" cy="792163"/>
          </a:xfrm>
        </p:spPr>
        <p:txBody>
          <a:bodyPr/>
          <a:lstStyle/>
          <a:p>
            <a:r>
              <a:rPr lang="sv-SE" sz="4400" dirty="0" err="1" smtClean="0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Methods</a:t>
            </a:r>
            <a:endParaRPr lang="sv-SE" sz="4400" dirty="0">
              <a:solidFill>
                <a:srgbClr val="002B7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2400" b="1" dirty="0" err="1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Linkage</a:t>
            </a:r>
            <a:r>
              <a:rPr lang="sv-SE" sz="2400" b="1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by personal </a:t>
            </a:r>
            <a:r>
              <a:rPr lang="sv-SE" sz="2400" b="1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identity</a:t>
            </a:r>
            <a:r>
              <a:rPr lang="sv-SE" sz="2400" b="1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sv-SE" sz="2400" b="1" dirty="0" err="1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number</a:t>
            </a:r>
            <a:endParaRPr lang="sv-SE" sz="2400" b="1" dirty="0" smtClean="0">
              <a:solidFill>
                <a:schemeClr val="tx1"/>
              </a:solidFill>
              <a:latin typeface="+mn-lt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National Diabetes Register </a:t>
            </a:r>
            <a:endParaRPr lang="sv-SE" dirty="0">
              <a:solidFill>
                <a:schemeClr val="tx1"/>
              </a:solidFill>
              <a:latin typeface="+mn-lt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Swedish </a:t>
            </a:r>
            <a:r>
              <a:rPr lang="sv-SE" dirty="0" err="1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Prescribed</a:t>
            </a: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sv-SE" dirty="0" err="1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Drug</a:t>
            </a: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Register</a:t>
            </a:r>
          </a:p>
          <a:p>
            <a:pPr>
              <a:lnSpc>
                <a:spcPct val="100000"/>
              </a:lnSpc>
            </a:pP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National Patient Register</a:t>
            </a:r>
          </a:p>
          <a:p>
            <a:pPr>
              <a:lnSpc>
                <a:spcPct val="100000"/>
              </a:lnSpc>
            </a:pP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Cause </a:t>
            </a:r>
            <a:r>
              <a:rPr lang="sv-SE" dirty="0" err="1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of</a:t>
            </a: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Death </a:t>
            </a: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Register</a:t>
            </a:r>
          </a:p>
          <a:p>
            <a:pPr>
              <a:lnSpc>
                <a:spcPct val="100000"/>
              </a:lnSpc>
            </a:pPr>
            <a:endParaRPr lang="sv-SE" dirty="0">
              <a:solidFill>
                <a:schemeClr val="tx1"/>
              </a:solidFill>
              <a:latin typeface="+mn-lt"/>
              <a:ea typeface="Calibri" charset="0"/>
              <a:cs typeface="Calibri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2400" b="1" dirty="0" err="1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Inclusion</a:t>
            </a:r>
            <a:r>
              <a:rPr lang="sv-SE" sz="2400" b="1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period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1 </a:t>
            </a:r>
            <a:r>
              <a:rPr lang="sv-SE" dirty="0" err="1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January</a:t>
            </a:r>
            <a:r>
              <a:rPr lang="sv-SE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 2007 – 31 December 2010</a:t>
            </a:r>
            <a:endParaRPr lang="sv-SE" dirty="0" smtClean="0">
              <a:solidFill>
                <a:schemeClr val="tx1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6960416" y="476672"/>
            <a:ext cx="2880000" cy="1726692"/>
          </a:xfrm>
          <a:prstGeom prst="roundRect">
            <a:avLst>
              <a:gd name="adj" fmla="val 5000"/>
            </a:avLst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ktangel med rundade hörn 16"/>
          <p:cNvSpPr/>
          <p:nvPr/>
        </p:nvSpPr>
        <p:spPr>
          <a:xfrm>
            <a:off x="6959178" y="2349072"/>
            <a:ext cx="2881238" cy="1728000"/>
          </a:xfrm>
          <a:prstGeom prst="roundRect">
            <a:avLst>
              <a:gd name="adj" fmla="val 5000"/>
            </a:avLst>
          </a:prstGeom>
          <a:solidFill>
            <a:srgbClr val="F32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ruta 19"/>
          <p:cNvSpPr txBox="1"/>
          <p:nvPr/>
        </p:nvSpPr>
        <p:spPr>
          <a:xfrm>
            <a:off x="7297356" y="685726"/>
            <a:ext cx="22564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 smtClean="0">
                <a:latin typeface="+mn-lt"/>
                <a:ea typeface="Calibri" charset="0"/>
                <a:cs typeface="Calibri" charset="0"/>
              </a:rPr>
              <a:t>Inclusion</a:t>
            </a:r>
            <a:endParaRPr lang="sv-SE" sz="2000" b="1" dirty="0" smtClean="0">
              <a:latin typeface="+mn-lt"/>
              <a:ea typeface="Calibri" charset="0"/>
              <a:cs typeface="Calibri" charset="0"/>
            </a:endParaRPr>
          </a:p>
          <a:p>
            <a:pPr algn="ctr"/>
            <a:r>
              <a:rPr lang="sv-SE" dirty="0" smtClean="0">
                <a:latin typeface="+mn-lt"/>
                <a:ea typeface="Calibri" charset="0"/>
                <a:cs typeface="Calibri" charset="0"/>
              </a:rPr>
              <a:t>18 </a:t>
            </a:r>
            <a:r>
              <a:rPr lang="sv-SE" dirty="0" err="1">
                <a:latin typeface="+mn-lt"/>
                <a:ea typeface="Calibri" charset="0"/>
                <a:cs typeface="Calibri" charset="0"/>
              </a:rPr>
              <a:t>years</a:t>
            </a:r>
            <a:r>
              <a:rPr lang="sv-SE" dirty="0">
                <a:latin typeface="+mn-lt"/>
                <a:ea typeface="Calibri" charset="0"/>
                <a:cs typeface="Calibri" charset="0"/>
              </a:rPr>
              <a:t> and </a:t>
            </a:r>
            <a:r>
              <a:rPr lang="sv-SE" dirty="0" err="1" smtClean="0">
                <a:latin typeface="+mn-lt"/>
                <a:ea typeface="Calibri" charset="0"/>
                <a:cs typeface="Calibri" charset="0"/>
              </a:rPr>
              <a:t>older</a:t>
            </a:r>
            <a:endParaRPr lang="sv-SE" dirty="0" smtClean="0">
              <a:latin typeface="+mn-lt"/>
              <a:ea typeface="Calibri" charset="0"/>
              <a:cs typeface="Calibri" charset="0"/>
            </a:endParaRPr>
          </a:p>
          <a:p>
            <a:pPr algn="ctr"/>
            <a:r>
              <a:rPr lang="sv-SE" dirty="0" err="1" smtClean="0">
                <a:latin typeface="+mn-lt"/>
                <a:ea typeface="Calibri" charset="0"/>
                <a:cs typeface="Calibri" charset="0"/>
              </a:rPr>
              <a:t>Type</a:t>
            </a:r>
            <a:r>
              <a:rPr lang="sv-SE" dirty="0" smtClean="0">
                <a:latin typeface="+mn-lt"/>
                <a:ea typeface="Calibri" charset="0"/>
                <a:cs typeface="Calibri" charset="0"/>
              </a:rPr>
              <a:t> 2-diabetes</a:t>
            </a:r>
          </a:p>
          <a:p>
            <a:pPr algn="ctr"/>
            <a:r>
              <a:rPr lang="sv-SE" dirty="0" smtClean="0">
                <a:latin typeface="+mn-lt"/>
                <a:ea typeface="Calibri" charset="0"/>
                <a:cs typeface="Calibri" charset="0"/>
              </a:rPr>
              <a:t>New </a:t>
            </a:r>
            <a:r>
              <a:rPr lang="sv-SE" dirty="0" err="1" smtClean="0">
                <a:latin typeface="+mn-lt"/>
                <a:ea typeface="Calibri" charset="0"/>
                <a:cs typeface="Calibri" charset="0"/>
              </a:rPr>
              <a:t>users</a:t>
            </a:r>
            <a:endParaRPr lang="sv-SE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6672064" y="2493088"/>
            <a:ext cx="34774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ea typeface="Calibri" charset="0"/>
                <a:cs typeface="Calibri" charset="0"/>
              </a:rPr>
              <a:t>Exclusion</a:t>
            </a:r>
          </a:p>
          <a:p>
            <a:pPr algn="ctr"/>
            <a:r>
              <a:rPr lang="en-US" dirty="0" err="1" smtClean="0">
                <a:latin typeface="+mn-lt"/>
                <a:ea typeface="Calibri" charset="0"/>
                <a:cs typeface="Calibri" charset="0"/>
              </a:rPr>
              <a:t>Extemporanous</a:t>
            </a:r>
            <a:r>
              <a:rPr lang="en-US" dirty="0" smtClean="0">
                <a:latin typeface="+mn-lt"/>
                <a:ea typeface="Calibri" charset="0"/>
                <a:cs typeface="Calibri" charset="0"/>
              </a:rPr>
              <a:t> preparations</a:t>
            </a:r>
          </a:p>
          <a:p>
            <a:pPr algn="ctr"/>
            <a:r>
              <a:rPr lang="en-US" dirty="0" smtClean="0">
                <a:latin typeface="+mn-lt"/>
                <a:ea typeface="Calibri" charset="0"/>
                <a:cs typeface="Calibri" charset="0"/>
              </a:rPr>
              <a:t>Acid bile </a:t>
            </a:r>
            <a:r>
              <a:rPr lang="en-US" dirty="0" err="1" smtClean="0">
                <a:latin typeface="+mn-lt"/>
                <a:ea typeface="Calibri" charset="0"/>
                <a:cs typeface="Calibri" charset="0"/>
              </a:rPr>
              <a:t>sequestrants</a:t>
            </a:r>
            <a:endParaRPr lang="en-US" dirty="0" smtClean="0">
              <a:latin typeface="+mn-lt"/>
              <a:ea typeface="Calibri" charset="0"/>
              <a:cs typeface="Calibri" charset="0"/>
            </a:endParaRPr>
          </a:p>
          <a:p>
            <a:pPr algn="ctr"/>
            <a:r>
              <a:rPr lang="en-US" dirty="0" smtClean="0">
                <a:latin typeface="+mn-lt"/>
                <a:ea typeface="Calibri" charset="0"/>
                <a:cs typeface="Calibri" charset="0"/>
              </a:rPr>
              <a:t>Combination therapy</a:t>
            </a:r>
            <a:endParaRPr lang="en-US" dirty="0" smtClean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5373216"/>
            <a:ext cx="2088232" cy="1318569"/>
          </a:xfrm>
          <a:prstGeom prst="rect">
            <a:avLst/>
          </a:prstGeom>
        </p:spPr>
      </p:pic>
      <p:sp>
        <p:nvSpPr>
          <p:cNvPr id="11" name="Rektangel med rundade hörn 10"/>
          <p:cNvSpPr/>
          <p:nvPr/>
        </p:nvSpPr>
        <p:spPr>
          <a:xfrm>
            <a:off x="6952619" y="4219360"/>
            <a:ext cx="2881238" cy="1728000"/>
          </a:xfrm>
          <a:prstGeom prst="roundRect">
            <a:avLst>
              <a:gd name="adj" fmla="val 5000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ruta 11"/>
          <p:cNvSpPr txBox="1"/>
          <p:nvPr/>
        </p:nvSpPr>
        <p:spPr>
          <a:xfrm>
            <a:off x="6837428" y="4437112"/>
            <a:ext cx="3147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ea typeface="Calibri" charset="0"/>
                <a:cs typeface="Calibri" charset="0"/>
              </a:rPr>
              <a:t>Observation period</a:t>
            </a:r>
          </a:p>
          <a:p>
            <a:pPr algn="ctr"/>
            <a:r>
              <a:rPr lang="en-US" dirty="0" smtClean="0">
                <a:latin typeface="+mn-lt"/>
                <a:ea typeface="Calibri" charset="0"/>
                <a:cs typeface="Calibri" charset="0"/>
              </a:rPr>
              <a:t>Multi-dose dispensed drug</a:t>
            </a:r>
          </a:p>
          <a:p>
            <a:pPr algn="ctr"/>
            <a:r>
              <a:rPr lang="en-US" dirty="0" smtClean="0">
                <a:latin typeface="+mn-lt"/>
                <a:ea typeface="Calibri" charset="0"/>
                <a:cs typeface="Calibri" charset="0"/>
              </a:rPr>
              <a:t>Date of death</a:t>
            </a:r>
          </a:p>
          <a:p>
            <a:pPr algn="ctr"/>
            <a:r>
              <a:rPr lang="en-US" dirty="0" smtClean="0">
                <a:latin typeface="+mn-lt"/>
                <a:ea typeface="Calibri" charset="0"/>
                <a:cs typeface="Calibri" charset="0"/>
              </a:rPr>
              <a:t>Max. 3 years</a:t>
            </a:r>
            <a:endParaRPr lang="en-US" dirty="0" smtClean="0">
              <a:latin typeface="+mn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1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 smtClean="0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Methods</a:t>
            </a:r>
            <a:endParaRPr lang="sv-SE" sz="4400" dirty="0">
              <a:solidFill>
                <a:srgbClr val="002B7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5373216"/>
            <a:ext cx="2088232" cy="13185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dirty="0" smtClean="0">
                    <a:latin typeface="+mn-lt"/>
                    <a:ea typeface="Calibri" charset="0"/>
                    <a:cs typeface="Calibri" charset="0"/>
                  </a:rPr>
                  <a:t>Dosage texts were interpreted and validated</a:t>
                </a:r>
              </a:p>
              <a:p>
                <a:pPr marL="216000" lvl="1" indent="0">
                  <a:buNone/>
                </a:pPr>
                <a:r>
                  <a:rPr lang="en-GB" sz="2400" dirty="0" smtClean="0">
                    <a:latin typeface="+mn-lt"/>
                    <a:ea typeface="Calibri" charset="0"/>
                    <a:cs typeface="Calibri" charset="0"/>
                    <a:sym typeface="Wingdings"/>
                  </a:rPr>
                  <a:t>		 </a:t>
                </a:r>
                <a:r>
                  <a:rPr lang="en-GB" sz="2000" dirty="0" smtClean="0">
                    <a:latin typeface="+mn-lt"/>
                    <a:ea typeface="Calibri" charset="0"/>
                    <a:cs typeface="Calibri" charset="0"/>
                    <a:sym typeface="Wingdings"/>
                  </a:rPr>
                  <a:t>Patients with </a:t>
                </a:r>
                <a:r>
                  <a:rPr lang="en-GB" sz="2000" dirty="0" smtClean="0">
                    <a:latin typeface="+mn-lt"/>
                    <a:ea typeface="Calibri" charset="0"/>
                    <a:cs typeface="Calibri" charset="0"/>
                    <a:sym typeface="Wingdings"/>
                  </a:rPr>
                  <a:t>non-interpretable </a:t>
                </a:r>
                <a:r>
                  <a:rPr lang="en-GB" sz="2000" dirty="0" smtClean="0">
                    <a:latin typeface="+mn-lt"/>
                    <a:ea typeface="Calibri" charset="0"/>
                    <a:cs typeface="Calibri" charset="0"/>
                    <a:sym typeface="Wingdings"/>
                  </a:rPr>
                  <a:t>dosage texts were excluded</a:t>
                </a:r>
                <a:endParaRPr lang="en-GB" sz="2000" dirty="0">
                  <a:latin typeface="+mn-lt"/>
                  <a:ea typeface="Calibri" charset="0"/>
                  <a:cs typeface="Calibri" charset="0"/>
                </a:endParaRPr>
              </a:p>
              <a:p>
                <a:r>
                  <a:rPr lang="en-GB" sz="2400" dirty="0">
                    <a:latin typeface="+mn-lt"/>
                    <a:ea typeface="Calibri" charset="0"/>
                    <a:cs typeface="Calibri" charset="0"/>
                  </a:rPr>
                  <a:t>Duration of each </a:t>
                </a:r>
                <a:r>
                  <a:rPr lang="en-GB" sz="2400" dirty="0" smtClean="0">
                    <a:latin typeface="+mn-lt"/>
                    <a:ea typeface="Calibri" charset="0"/>
                    <a:cs typeface="Calibri" charset="0"/>
                  </a:rPr>
                  <a:t>prescription was </a:t>
                </a:r>
                <a:r>
                  <a:rPr lang="en-GB" sz="2400" dirty="0">
                    <a:latin typeface="+mn-lt"/>
                    <a:ea typeface="Calibri" charset="0"/>
                    <a:cs typeface="Calibri" charset="0"/>
                  </a:rPr>
                  <a:t>calculated</a:t>
                </a:r>
              </a:p>
              <a:p>
                <a:r>
                  <a:rPr lang="en-GB" sz="2400" dirty="0" smtClean="0">
                    <a:latin typeface="+mn-lt"/>
                    <a:ea typeface="Calibri" charset="0"/>
                    <a:cs typeface="Calibri" charset="0"/>
                  </a:rPr>
                  <a:t>Adjustment of overlap </a:t>
                </a:r>
                <a:r>
                  <a:rPr lang="en-GB" sz="2400" dirty="0">
                    <a:latin typeface="+mn-lt"/>
                    <a:ea typeface="Calibri" charset="0"/>
                    <a:cs typeface="Calibri" charset="0"/>
                  </a:rPr>
                  <a:t>between prescriptions of the same substance and </a:t>
                </a:r>
                <a:r>
                  <a:rPr lang="en-GB" sz="2400" dirty="0" smtClean="0">
                    <a:latin typeface="+mn-lt"/>
                    <a:ea typeface="Calibri" charset="0"/>
                    <a:cs typeface="Calibri" charset="0"/>
                  </a:rPr>
                  <a:t>strength </a:t>
                </a:r>
                <a:endParaRPr lang="en-GB" sz="2400" dirty="0" smtClean="0">
                  <a:latin typeface="+mn-lt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en-GB" b="1" dirty="0" smtClean="0">
                  <a:solidFill>
                    <a:srgbClr val="002B7C"/>
                  </a:solidFill>
                  <a:latin typeface="+mn-lt"/>
                  <a:ea typeface="Calibri" charset="0"/>
                  <a:cs typeface="Calibri" charset="0"/>
                  <a:sym typeface="Wingdings"/>
                </a:endParaRPr>
              </a:p>
              <a:p>
                <a:pPr marL="0" indent="0">
                  <a:buNone/>
                </a:pPr>
                <a:r>
                  <a:rPr lang="en-GB" sz="2400" b="1" dirty="0" smtClean="0">
                    <a:solidFill>
                      <a:srgbClr val="002B7C"/>
                    </a:solidFill>
                    <a:latin typeface="+mn-lt"/>
                    <a:ea typeface="Calibri" charset="0"/>
                    <a:cs typeface="Calibri" charset="0"/>
                    <a:sym typeface="Wingdings"/>
                  </a:rPr>
                  <a:t>Medication </a:t>
                </a:r>
                <a:r>
                  <a:rPr lang="en-GB" sz="2400" b="1" dirty="0" smtClean="0">
                    <a:solidFill>
                      <a:srgbClr val="002B7C"/>
                    </a:solidFill>
                    <a:latin typeface="+mn-lt"/>
                    <a:ea typeface="Calibri" charset="0"/>
                    <a:cs typeface="Calibri" charset="0"/>
                    <a:sym typeface="Wingdings"/>
                  </a:rPr>
                  <a:t>Possession Ratio (MPR)</a:t>
                </a:r>
                <a:r>
                  <a:rPr lang="en-GB" sz="2400" b="1" dirty="0" smtClean="0">
                    <a:latin typeface="+mn-lt"/>
                    <a:ea typeface="Calibri" charset="0"/>
                    <a:cs typeface="Calibri" charset="0"/>
                    <a:sym typeface="Wingdings"/>
                  </a:rPr>
                  <a:t> </a:t>
                </a:r>
                <a:r>
                  <a:rPr lang="en-GB" dirty="0" smtClean="0">
                    <a:latin typeface="+mn-lt"/>
                    <a:ea typeface="Calibri" charset="0"/>
                    <a:cs typeface="Calibri" charset="0"/>
                    <a:sym typeface="Wingding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i="1" smtClean="0">
                            <a:latin typeface="+mn-lt"/>
                            <a:ea typeface="Calibri" charset="0"/>
                            <a:cs typeface="Calibri" charset="0"/>
                            <a:sym typeface="Wingding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days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with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medication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at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hand</m:t>
                        </m:r>
                        <m:r>
                          <m:rPr>
                            <m:nor/>
                          </m:rPr>
                          <a:rPr lang="en-GB" sz="2200" dirty="0">
                            <a:latin typeface="+mn-lt"/>
                            <a:ea typeface="Calibri" charset="0"/>
                            <a:cs typeface="Calibri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sv-SE" sz="2200" b="0" i="0" smtClean="0">
                            <a:latin typeface="+mn-lt"/>
                            <a:ea typeface="Calibri" charset="0"/>
                            <a:cs typeface="Calibri" charset="0"/>
                            <a:sym typeface="Wingdings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umber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days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observation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v-SE" sz="2200">
                            <a:latin typeface="+mn-lt"/>
                          </a:rPr>
                          <m:t>period</m:t>
                        </m:r>
                      </m:den>
                    </m:f>
                  </m:oMath>
                </a14:m>
                <a:r>
                  <a:rPr lang="sv-SE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Times New Roman" charset="0"/>
                    <a:cs typeface="Times New Roman" charset="0"/>
                  </a:rPr>
                  <a:t>	</a:t>
                </a:r>
                <a:endParaRPr lang="en-GB" dirty="0">
                  <a:latin typeface="+mn-lt"/>
                  <a:ea typeface="Calibri" charset="0"/>
                  <a:cs typeface="Calibri" charset="0"/>
                  <a:sym typeface="Wingdings"/>
                </a:endParaRPr>
              </a:p>
              <a:p>
                <a:endParaRPr lang="en-GB" dirty="0">
                  <a:latin typeface="+mn-lt"/>
                  <a:ea typeface="Calibri" charset="0"/>
                  <a:cs typeface="Calibri" charset="0"/>
                  <a:sym typeface="Wingdings"/>
                </a:endParaRPr>
              </a:p>
              <a:p>
                <a:endParaRPr lang="en-GB" dirty="0">
                  <a:latin typeface="+mn-lt"/>
                  <a:ea typeface="Calibri" charset="0"/>
                  <a:cs typeface="Calibri" charset="0"/>
                  <a:sym typeface="Wingdings"/>
                </a:endParaRPr>
              </a:p>
              <a:p>
                <a:pPr>
                  <a:lnSpc>
                    <a:spcPct val="100000"/>
                  </a:lnSpc>
                </a:pPr>
                <a:endParaRPr lang="sv-SE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0">
                <a:blip r:embed="rId4"/>
                <a:stretch>
                  <a:fillRect l="-1894" t="-207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9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 smtClean="0">
                <a:solidFill>
                  <a:srgbClr val="002B7C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endParaRPr lang="sv-SE" sz="4400" dirty="0">
              <a:solidFill>
                <a:srgbClr val="002B7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403869" y="5662989"/>
            <a:ext cx="5934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 err="1" smtClean="0">
                <a:solidFill>
                  <a:srgbClr val="002B7C"/>
                </a:solidFill>
                <a:latin typeface="+mn-lt"/>
              </a:rPr>
              <a:t>When</a:t>
            </a:r>
            <a:r>
              <a:rPr lang="sv-SE" sz="2000" b="1" dirty="0" smtClean="0">
                <a:solidFill>
                  <a:srgbClr val="002B7C"/>
                </a:solidFill>
                <a:latin typeface="+mn-lt"/>
              </a:rPr>
              <a:t> </a:t>
            </a:r>
            <a:r>
              <a:rPr lang="sv-SE" sz="2000" b="1" dirty="0" err="1" smtClean="0">
                <a:solidFill>
                  <a:srgbClr val="002B7C"/>
                </a:solidFill>
                <a:latin typeface="+mn-lt"/>
              </a:rPr>
              <a:t>adjusted</a:t>
            </a:r>
            <a:r>
              <a:rPr lang="sv-SE" sz="2000" b="1" dirty="0" smtClean="0">
                <a:solidFill>
                  <a:srgbClr val="002B7C"/>
                </a:solidFill>
                <a:latin typeface="+mn-lt"/>
              </a:rPr>
              <a:t> for age and gender</a:t>
            </a:r>
          </a:p>
          <a:p>
            <a:pPr algn="ctr"/>
            <a:r>
              <a:rPr lang="sv-SE" sz="2000" dirty="0" smtClean="0">
                <a:latin typeface="+mn-lt"/>
              </a:rPr>
              <a:t>Patients </a:t>
            </a:r>
            <a:r>
              <a:rPr lang="sv-SE" sz="2000" dirty="0" err="1" smtClean="0">
                <a:latin typeface="+mn-lt"/>
              </a:rPr>
              <a:t>with</a:t>
            </a:r>
            <a:r>
              <a:rPr lang="sv-SE" sz="2000" dirty="0" smtClean="0">
                <a:latin typeface="+mn-lt"/>
              </a:rPr>
              <a:t> </a:t>
            </a:r>
            <a:r>
              <a:rPr lang="sv-SE" sz="2000" dirty="0" err="1" smtClean="0">
                <a:latin typeface="+mn-lt"/>
              </a:rPr>
              <a:t>previous</a:t>
            </a:r>
            <a:r>
              <a:rPr lang="sv-SE" sz="2000" dirty="0" smtClean="0">
                <a:latin typeface="+mn-lt"/>
              </a:rPr>
              <a:t> CVD </a:t>
            </a:r>
            <a:r>
              <a:rPr lang="sv-SE" sz="2000" dirty="0" err="1" smtClean="0">
                <a:latin typeface="+mn-lt"/>
              </a:rPr>
              <a:t>had</a:t>
            </a:r>
            <a:r>
              <a:rPr lang="sv-SE" sz="2000" dirty="0" smtClean="0">
                <a:latin typeface="+mn-lt"/>
              </a:rPr>
              <a:t> </a:t>
            </a:r>
            <a:r>
              <a:rPr lang="sv-SE" sz="2000" dirty="0" smtClean="0">
                <a:latin typeface="+mn-lt"/>
              </a:rPr>
              <a:t>3.9% </a:t>
            </a:r>
            <a:r>
              <a:rPr lang="sv-SE" sz="2000" dirty="0" err="1" smtClean="0">
                <a:latin typeface="+mn-lt"/>
              </a:rPr>
              <a:t>higher</a:t>
            </a:r>
            <a:r>
              <a:rPr lang="sv-SE" sz="2000" dirty="0" smtClean="0">
                <a:latin typeface="+mn-lt"/>
              </a:rPr>
              <a:t> </a:t>
            </a:r>
            <a:r>
              <a:rPr lang="sv-SE" sz="2000" dirty="0" err="1" smtClean="0">
                <a:latin typeface="+mn-lt"/>
              </a:rPr>
              <a:t>mean</a:t>
            </a:r>
            <a:r>
              <a:rPr lang="sv-SE" sz="2000" dirty="0" smtClean="0">
                <a:latin typeface="+mn-lt"/>
              </a:rPr>
              <a:t> MPR</a:t>
            </a:r>
            <a:endParaRPr lang="sv-SE" sz="2000" dirty="0">
              <a:latin typeface="+mn-lt"/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76517"/>
              </p:ext>
            </p:extLst>
          </p:nvPr>
        </p:nvGraphicFramePr>
        <p:xfrm>
          <a:off x="1343472" y="2229115"/>
          <a:ext cx="244827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MPR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B7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sv-SE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b="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v-SE" b="0" baseline="0" dirty="0" smtClean="0">
                          <a:solidFill>
                            <a:schemeClr val="tx1"/>
                          </a:solidFill>
                        </a:rPr>
                        <a:t> patients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Men (%)</a:t>
                      </a:r>
                    </a:p>
                    <a:p>
                      <a:pPr algn="l"/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err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 age [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SD] 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v-SE" b="0" dirty="0" err="1" smtClean="0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Median age (</a:t>
                      </a:r>
                      <a:r>
                        <a:rPr lang="sv-SE" b="0" dirty="0" err="1" smtClean="0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l"/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err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 MPR [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SD] 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Median MPR</a:t>
                      </a:r>
                      <a:r>
                        <a:rPr lang="sv-SE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08626"/>
              </p:ext>
            </p:extLst>
          </p:nvPr>
        </p:nvGraphicFramePr>
        <p:xfrm>
          <a:off x="3863752" y="2228966"/>
          <a:ext cx="194421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sv-SE" b="1" baseline="0" dirty="0" smtClean="0">
                          <a:solidFill>
                            <a:schemeClr val="bg1"/>
                          </a:solidFill>
                        </a:rPr>
                        <a:t> population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B7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97,595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</a:p>
                    <a:p>
                      <a:pPr algn="l"/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63.8 [11.3]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  <a:p>
                      <a:pPr algn="l"/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70.9</a:t>
                      </a:r>
                      <a:r>
                        <a:rPr lang="sv-SE" b="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31.1]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84.7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7252"/>
              </p:ext>
            </p:extLst>
          </p:nvPr>
        </p:nvGraphicFramePr>
        <p:xfrm>
          <a:off x="5879976" y="2228966"/>
          <a:ext cx="213078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sv-SE" b="1" dirty="0" err="1" smtClean="0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sv-SE" b="1" dirty="0" smtClean="0">
                          <a:solidFill>
                            <a:schemeClr val="bg1"/>
                          </a:solidFill>
                        </a:rPr>
                        <a:t> CVD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B7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65,894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54.7</a:t>
                      </a:r>
                    </a:p>
                    <a:p>
                      <a:pPr algn="l"/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61.2 [10.9]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62.0</a:t>
                      </a:r>
                    </a:p>
                    <a:p>
                      <a:pPr algn="l"/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69.0 [31.5]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81.9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66892"/>
              </p:ext>
            </p:extLst>
          </p:nvPr>
        </p:nvGraphicFramePr>
        <p:xfrm>
          <a:off x="8094060" y="2228966"/>
          <a:ext cx="196238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b="1" dirty="0" err="1" smtClean="0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sv-SE" b="1" baseline="0" dirty="0" smtClean="0">
                          <a:solidFill>
                            <a:schemeClr val="bg1"/>
                          </a:solidFill>
                        </a:rPr>
                        <a:t> CVD</a:t>
                      </a:r>
                      <a:endParaRPr lang="sv-S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B7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31,701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64.1</a:t>
                      </a:r>
                    </a:p>
                    <a:p>
                      <a:pPr algn="l"/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69.0 [10.4]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70.0</a:t>
                      </a:r>
                    </a:p>
                    <a:p>
                      <a:pPr algn="l"/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74.7 [29.7]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89.8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5373216"/>
            <a:ext cx="2088232" cy="131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5373216"/>
            <a:ext cx="2088232" cy="131856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667" y="2852936"/>
            <a:ext cx="10752667" cy="792163"/>
          </a:xfrm>
        </p:spPr>
        <p:txBody>
          <a:bodyPr/>
          <a:lstStyle/>
          <a:p>
            <a:pPr algn="ctr"/>
            <a:r>
              <a:rPr lang="sv-SE" sz="9600" dirty="0" err="1" smtClean="0">
                <a:solidFill>
                  <a:srgbClr val="002B7C"/>
                </a:solidFill>
                <a:latin typeface="Brush Script MT" charset="0"/>
                <a:ea typeface="Brush Script MT" charset="0"/>
                <a:cs typeface="Brush Script MT" charset="0"/>
              </a:rPr>
              <a:t>Thank</a:t>
            </a:r>
            <a:r>
              <a:rPr lang="sv-SE" sz="9600" dirty="0" smtClean="0">
                <a:solidFill>
                  <a:srgbClr val="002B7C"/>
                </a:solidFill>
                <a:latin typeface="Brush Script MT" charset="0"/>
                <a:ea typeface="Brush Script MT" charset="0"/>
                <a:cs typeface="Brush Script MT" charset="0"/>
              </a:rPr>
              <a:t> </a:t>
            </a:r>
            <a:r>
              <a:rPr lang="sv-SE" sz="9600" dirty="0" err="1" smtClean="0">
                <a:solidFill>
                  <a:srgbClr val="002B7C"/>
                </a:solidFill>
                <a:latin typeface="Brush Script MT" charset="0"/>
                <a:ea typeface="Brush Script MT" charset="0"/>
                <a:cs typeface="Brush Script MT" charset="0"/>
              </a:rPr>
              <a:t>you</a:t>
            </a:r>
            <a:r>
              <a:rPr lang="sv-SE" sz="9600" dirty="0" smtClean="0">
                <a:solidFill>
                  <a:srgbClr val="002B7C"/>
                </a:solidFill>
                <a:latin typeface="Brush Script MT" charset="0"/>
                <a:ea typeface="Brush Script MT" charset="0"/>
                <a:cs typeface="Brush Script MT" charset="0"/>
              </a:rPr>
              <a:t> for </a:t>
            </a:r>
            <a:r>
              <a:rPr lang="sv-SE" sz="9600" dirty="0" err="1" smtClean="0">
                <a:solidFill>
                  <a:srgbClr val="002B7C"/>
                </a:solidFill>
                <a:latin typeface="Brush Script MT" charset="0"/>
                <a:ea typeface="Brush Script MT" charset="0"/>
                <a:cs typeface="Brush Script MT" charset="0"/>
              </a:rPr>
              <a:t>listening</a:t>
            </a:r>
            <a:r>
              <a:rPr lang="sv-SE" sz="9600" dirty="0" smtClean="0">
                <a:solidFill>
                  <a:srgbClr val="002B7C"/>
                </a:solidFill>
                <a:latin typeface="Brush Script MT" charset="0"/>
                <a:ea typeface="Brush Script MT" charset="0"/>
                <a:cs typeface="Brush Script MT" charset="0"/>
              </a:rPr>
              <a:t>!</a:t>
            </a:r>
            <a:endParaRPr lang="sv-SE" sz="9600" dirty="0">
              <a:solidFill>
                <a:srgbClr val="002B7C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3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_pptmall_eng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U_PPTMall_0.99.3_20140519_tom.potx" id="{916121DA-02E4-4DA6-BB59-76E87B5DA0AF}" vid="{7D79DFB5-7355-4B5A-A669-FCFDF40C5B5D}"/>
    </a:ext>
  </a:extLst>
</a:theme>
</file>

<file path=ppt/theme/theme2.xml><?xml version="1.0" encoding="utf-8"?>
<a:theme xmlns:a="http://schemas.openxmlformats.org/drawingml/2006/main" name="Start- &amp; 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U_PPTMall_0.99.3_20140519_tom.potx" id="{916121DA-02E4-4DA6-BB59-76E87B5DA0AF}" vid="{572C90EF-AB23-4574-9EB5-1D610E623B0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1504653_uf_ppt-engelsk</Template>
  <TotalTime>1545</TotalTime>
  <Words>268</Words>
  <Application>Microsoft Macintosh PowerPoint</Application>
  <PresentationFormat>Bredbild</PresentationFormat>
  <Paragraphs>87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8" baseType="lpstr">
      <vt:lpstr>Apple Braille</vt:lpstr>
      <vt:lpstr>Arial Bold</vt:lpstr>
      <vt:lpstr>Arial Narrow</vt:lpstr>
      <vt:lpstr>Brush Script MT</vt:lpstr>
      <vt:lpstr>Calibri</vt:lpstr>
      <vt:lpstr>Helvetica</vt:lpstr>
      <vt:lpstr>ＭＳ Ｐゴシック</vt:lpstr>
      <vt:lpstr>Times New Roman</vt:lpstr>
      <vt:lpstr>Wingdings</vt:lpstr>
      <vt:lpstr>Arial</vt:lpstr>
      <vt:lpstr>ips_pptmall_eng</vt:lpstr>
      <vt:lpstr>Start- &amp; End Slide</vt:lpstr>
      <vt:lpstr>PowerPoint-presentation</vt:lpstr>
      <vt:lpstr>Diabetes and Cardiovascular Disease (CVD)</vt:lpstr>
      <vt:lpstr>Methods</vt:lpstr>
      <vt:lpstr>Methods</vt:lpstr>
      <vt:lpstr>Results</vt:lpstr>
      <vt:lpstr>Thank you for listening!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Microsoft Office-användare</cp:lastModifiedBy>
  <cp:revision>131</cp:revision>
  <cp:lastPrinted>2014-10-10T12:54:55Z</cp:lastPrinted>
  <dcterms:created xsi:type="dcterms:W3CDTF">2015-11-11T16:57:05Z</dcterms:created>
  <dcterms:modified xsi:type="dcterms:W3CDTF">2015-11-12T23:27:21Z</dcterms:modified>
</cp:coreProperties>
</file>