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1"/>
  </p:notesMasterIdLst>
  <p:sldIdLst>
    <p:sldId id="277" r:id="rId3"/>
    <p:sldId id="278" r:id="rId4"/>
    <p:sldId id="282" r:id="rId5"/>
    <p:sldId id="266" r:id="rId6"/>
    <p:sldId id="267" r:id="rId7"/>
    <p:sldId id="270" r:id="rId8"/>
    <p:sldId id="281" r:id="rId9"/>
    <p:sldId id="283" r:id="rId10"/>
  </p:sldIdLst>
  <p:sldSz cx="9144000" cy="6858000" type="screen4x3"/>
  <p:notesSz cx="6858000" cy="9144000"/>
  <p:defaultTextStyle>
    <a:defPPr>
      <a:defRPr lang="en-GB"/>
    </a:defPPr>
    <a:lvl1pPr algn="l" defTabSz="449263" rtl="0" eaLnBrk="0" fontAlgn="base" hangingPunct="0">
      <a:spcBef>
        <a:spcPct val="0"/>
      </a:spcBef>
      <a:spcAft>
        <a:spcPct val="0"/>
      </a:spcAft>
      <a:defRPr sz="2400" kern="1200">
        <a:solidFill>
          <a:schemeClr val="bg1"/>
        </a:solidFill>
        <a:latin typeface="Times New Roman" charset="0"/>
        <a:ea typeface="Arial Unicode MS" charset="0"/>
        <a:cs typeface="Arial Unicode MS" charset="0"/>
      </a:defRPr>
    </a:lvl1pPr>
    <a:lvl2pPr marL="742950" indent="-285750" algn="l" defTabSz="449263" rtl="0" eaLnBrk="0" fontAlgn="base" hangingPunct="0">
      <a:spcBef>
        <a:spcPct val="0"/>
      </a:spcBef>
      <a:spcAft>
        <a:spcPct val="0"/>
      </a:spcAft>
      <a:defRPr sz="2400" kern="1200">
        <a:solidFill>
          <a:schemeClr val="bg1"/>
        </a:solidFill>
        <a:latin typeface="Times New Roman" charset="0"/>
        <a:ea typeface="Arial Unicode MS" charset="0"/>
        <a:cs typeface="Arial Unicode MS" charset="0"/>
      </a:defRPr>
    </a:lvl2pPr>
    <a:lvl3pPr marL="1143000" indent="-228600" algn="l" defTabSz="449263" rtl="0" eaLnBrk="0" fontAlgn="base" hangingPunct="0">
      <a:spcBef>
        <a:spcPct val="0"/>
      </a:spcBef>
      <a:spcAft>
        <a:spcPct val="0"/>
      </a:spcAft>
      <a:defRPr sz="2400" kern="1200">
        <a:solidFill>
          <a:schemeClr val="bg1"/>
        </a:solidFill>
        <a:latin typeface="Times New Roman" charset="0"/>
        <a:ea typeface="Arial Unicode MS" charset="0"/>
        <a:cs typeface="Arial Unicode MS" charset="0"/>
      </a:defRPr>
    </a:lvl3pPr>
    <a:lvl4pPr marL="1600200" indent="-228600" algn="l" defTabSz="449263" rtl="0" eaLnBrk="0" fontAlgn="base" hangingPunct="0">
      <a:spcBef>
        <a:spcPct val="0"/>
      </a:spcBef>
      <a:spcAft>
        <a:spcPct val="0"/>
      </a:spcAft>
      <a:defRPr sz="2400" kern="1200">
        <a:solidFill>
          <a:schemeClr val="bg1"/>
        </a:solidFill>
        <a:latin typeface="Times New Roman" charset="0"/>
        <a:ea typeface="Arial Unicode MS" charset="0"/>
        <a:cs typeface="Arial Unicode MS" charset="0"/>
      </a:defRPr>
    </a:lvl4pPr>
    <a:lvl5pPr marL="2057400" indent="-228600" algn="l" defTabSz="449263" rtl="0" eaLnBrk="0" fontAlgn="base" hangingPunct="0">
      <a:spcBef>
        <a:spcPct val="0"/>
      </a:spcBef>
      <a:spcAft>
        <a:spcPct val="0"/>
      </a:spcAft>
      <a:defRPr sz="2400" kern="1200">
        <a:solidFill>
          <a:schemeClr val="bg1"/>
        </a:solidFill>
        <a:latin typeface="Times New Roman" charset="0"/>
        <a:ea typeface="Arial Unicode MS" charset="0"/>
        <a:cs typeface="Arial Unicode MS" charset="0"/>
      </a:defRPr>
    </a:lvl5pPr>
    <a:lvl6pPr marL="2286000" algn="l" defTabSz="914400" rtl="0" eaLnBrk="1" latinLnBrk="0" hangingPunct="1">
      <a:defRPr sz="2400" kern="1200">
        <a:solidFill>
          <a:schemeClr val="bg1"/>
        </a:solidFill>
        <a:latin typeface="Times New Roman" charset="0"/>
        <a:ea typeface="Arial Unicode MS" charset="0"/>
        <a:cs typeface="Arial Unicode MS" charset="0"/>
      </a:defRPr>
    </a:lvl6pPr>
    <a:lvl7pPr marL="2743200" algn="l" defTabSz="914400" rtl="0" eaLnBrk="1" latinLnBrk="0" hangingPunct="1">
      <a:defRPr sz="2400" kern="1200">
        <a:solidFill>
          <a:schemeClr val="bg1"/>
        </a:solidFill>
        <a:latin typeface="Times New Roman" charset="0"/>
        <a:ea typeface="Arial Unicode MS" charset="0"/>
        <a:cs typeface="Arial Unicode MS" charset="0"/>
      </a:defRPr>
    </a:lvl7pPr>
    <a:lvl8pPr marL="3200400" algn="l" defTabSz="914400" rtl="0" eaLnBrk="1" latinLnBrk="0" hangingPunct="1">
      <a:defRPr sz="2400" kern="1200">
        <a:solidFill>
          <a:schemeClr val="bg1"/>
        </a:solidFill>
        <a:latin typeface="Times New Roman" charset="0"/>
        <a:ea typeface="Arial Unicode MS" charset="0"/>
        <a:cs typeface="Arial Unicode MS" charset="0"/>
      </a:defRPr>
    </a:lvl8pPr>
    <a:lvl9pPr marL="3657600" algn="l" defTabSz="914400" rtl="0" eaLnBrk="1" latinLnBrk="0" hangingPunct="1">
      <a:defRPr sz="2400" kern="1200">
        <a:solidFill>
          <a:schemeClr val="bg1"/>
        </a:solidFill>
        <a:latin typeface="Times New Roman" charset="0"/>
        <a:ea typeface="Arial Unicode MS" charset="0"/>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667C"/>
    <a:srgbClr val="58A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84035" autoAdjust="0"/>
  </p:normalViewPr>
  <p:slideViewPr>
    <p:cSldViewPr>
      <p:cViewPr varScale="1">
        <p:scale>
          <a:sx n="81" d="100"/>
          <a:sy n="81" d="100"/>
        </p:scale>
        <p:origin x="1662" y="90"/>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099"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0"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1"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2"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3"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4" name="AutoShape 7"/>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5" name="AutoShape 8"/>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6" name="AutoShape 9"/>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7" name="AutoShape 10"/>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4108" name="AutoShape 1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pPr>
              <a:buClr>
                <a:srgbClr val="000000"/>
              </a:buClr>
              <a:buSzPct val="100000"/>
              <a:buFont typeface="Times New Roman" charset="0"/>
              <a:buNone/>
            </a:pPr>
            <a:endParaRPr lang="en-US" altLang="en-US"/>
          </a:p>
        </p:txBody>
      </p:sp>
      <p:sp>
        <p:nvSpPr>
          <p:cNvPr id="2" name="Rectangle 12"/>
          <p:cNvSpPr>
            <a:spLocks noGrp="1" noChangeArrowheads="1"/>
          </p:cNvSpPr>
          <p:nvPr>
            <p:ph type="hdr"/>
          </p:nvPr>
        </p:nvSpPr>
        <p:spPr bwMode="auto">
          <a:xfrm>
            <a:off x="0" y="0"/>
            <a:ext cx="29543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buSzPct val="45000"/>
              <a:tabLst>
                <a:tab pos="723900" algn="l"/>
                <a:tab pos="1447800" algn="l"/>
                <a:tab pos="2171700" algn="l"/>
                <a:tab pos="2895600" algn="l"/>
              </a:tabLst>
              <a:defRPr sz="1200">
                <a:solidFill>
                  <a:srgbClr val="000000"/>
                </a:solidFill>
              </a:defRPr>
            </a:lvl1pPr>
          </a:lstStyle>
          <a:p>
            <a:endParaRPr lang="en-US" altLang="en-US"/>
          </a:p>
        </p:txBody>
      </p:sp>
      <p:sp>
        <p:nvSpPr>
          <p:cNvPr id="4109" name="Rectangle 13"/>
          <p:cNvSpPr>
            <a:spLocks noGrp="1" noChangeArrowheads="1"/>
          </p:cNvSpPr>
          <p:nvPr>
            <p:ph type="dt"/>
          </p:nvPr>
        </p:nvSpPr>
        <p:spPr bwMode="auto">
          <a:xfrm>
            <a:off x="3886200" y="0"/>
            <a:ext cx="29543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buSzPct val="45000"/>
              <a:tabLst>
                <a:tab pos="723900" algn="l"/>
                <a:tab pos="1447800" algn="l"/>
                <a:tab pos="2171700" algn="l"/>
                <a:tab pos="2895600" algn="l"/>
              </a:tabLst>
              <a:defRPr sz="1200">
                <a:solidFill>
                  <a:srgbClr val="000000"/>
                </a:solidFill>
              </a:defRPr>
            </a:lvl1pPr>
          </a:lstStyle>
          <a:p>
            <a:endParaRPr lang="en-US" altLang="en-US"/>
          </a:p>
        </p:txBody>
      </p:sp>
      <p:sp>
        <p:nvSpPr>
          <p:cNvPr id="4111" name="Rectangle 14"/>
          <p:cNvSpPr>
            <a:spLocks noGrp="1" noRot="1" noChangeAspect="1" noChangeArrowheads="1"/>
          </p:cNvSpPr>
          <p:nvPr>
            <p:ph type="sldImg"/>
          </p:nvPr>
        </p:nvSpPr>
        <p:spPr bwMode="auto">
          <a:xfrm>
            <a:off x="1143000" y="685800"/>
            <a:ext cx="4554538" cy="3411538"/>
          </a:xfrm>
          <a:prstGeom prst="rect">
            <a:avLst/>
          </a:prstGeom>
          <a:solidFill>
            <a:srgbClr val="FFFFFF"/>
          </a:solidFill>
          <a:ln w="9360" cap="sq">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sp>
      <p:sp>
        <p:nvSpPr>
          <p:cNvPr id="3" name="Rectangle 15"/>
          <p:cNvSpPr>
            <a:spLocks noGrp="1" noChangeArrowheads="1"/>
          </p:cNvSpPr>
          <p:nvPr>
            <p:ph type="body"/>
          </p:nvPr>
        </p:nvSpPr>
        <p:spPr bwMode="auto">
          <a:xfrm>
            <a:off x="914400" y="4343400"/>
            <a:ext cx="5011738" cy="4097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4112" name="Rectangle 16"/>
          <p:cNvSpPr>
            <a:spLocks noGrp="1" noChangeArrowheads="1"/>
          </p:cNvSpPr>
          <p:nvPr>
            <p:ph type="ftr"/>
          </p:nvPr>
        </p:nvSpPr>
        <p:spPr bwMode="auto">
          <a:xfrm>
            <a:off x="0" y="8686800"/>
            <a:ext cx="29543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eaLnBrk="1">
              <a:buSzPct val="45000"/>
              <a:tabLst>
                <a:tab pos="723900" algn="l"/>
                <a:tab pos="1447800" algn="l"/>
                <a:tab pos="2171700" algn="l"/>
                <a:tab pos="2895600" algn="l"/>
              </a:tabLst>
              <a:defRPr sz="1200">
                <a:solidFill>
                  <a:srgbClr val="000000"/>
                </a:solidFill>
              </a:defRPr>
            </a:lvl1pPr>
          </a:lstStyle>
          <a:p>
            <a:endParaRPr lang="en-US" altLang="en-US"/>
          </a:p>
        </p:txBody>
      </p:sp>
      <p:sp>
        <p:nvSpPr>
          <p:cNvPr id="4113" name="Rectangle 17"/>
          <p:cNvSpPr>
            <a:spLocks noGrp="1" noChangeArrowheads="1"/>
          </p:cNvSpPr>
          <p:nvPr>
            <p:ph type="sldNum"/>
          </p:nvPr>
        </p:nvSpPr>
        <p:spPr bwMode="auto">
          <a:xfrm>
            <a:off x="3886200" y="8686800"/>
            <a:ext cx="29543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a:buSzPct val="45000"/>
              <a:tabLst>
                <a:tab pos="723900" algn="l"/>
                <a:tab pos="1447800" algn="l"/>
                <a:tab pos="2171700" algn="l"/>
                <a:tab pos="2895600" algn="l"/>
              </a:tabLst>
              <a:defRPr sz="1200">
                <a:solidFill>
                  <a:srgbClr val="000000"/>
                </a:solidFill>
              </a:defRPr>
            </a:lvl1pPr>
          </a:lstStyle>
          <a:p>
            <a:fld id="{9179073B-232F-CA4C-A305-2ED832177053}" type="slidenum">
              <a:rPr lang="en-US" altLang="en-US"/>
              <a:pPr/>
              <a:t>‹#›</a:t>
            </a:fld>
            <a:endParaRPr lang="en-US" altLang="en-US"/>
          </a:p>
        </p:txBody>
      </p:sp>
    </p:spTree>
    <p:extLst>
      <p:ext uri="{BB962C8B-B14F-4D97-AF65-F5344CB8AC3E}">
        <p14:creationId xmlns:p14="http://schemas.microsoft.com/office/powerpoint/2010/main" val="76969920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17"/>
          <p:cNvSpPr>
            <a:spLocks noGrp="1" noChangeArrowheads="1"/>
          </p:cNvSpPr>
          <p:nvPr>
            <p:ph type="sldNum" sz="quarter"/>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cs typeface="ＭＳ Ｐゴシック" charset="0"/>
              </a:defRPr>
            </a:lvl1pPr>
            <a:lvl2pPr>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2pPr>
            <a:lvl3pPr>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3pPr>
            <a:lvl4pPr>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4pPr>
            <a:lvl5pPr>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5pPr>
            <a:lvl6pPr marL="25146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6pPr>
            <a:lvl7pPr marL="29718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7pPr>
            <a:lvl8pPr marL="34290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8pPr>
            <a:lvl9pPr marL="3886200" indent="-228600" defTabSz="449263" eaLnBrk="0" fontAlgn="base" hangingPunct="0">
              <a:spcBef>
                <a:spcPct val="0"/>
              </a:spcBef>
              <a:spcAft>
                <a:spcPct val="0"/>
              </a:spcAft>
              <a:buClr>
                <a:srgbClr val="000000"/>
              </a:buClr>
              <a:buSzPct val="100000"/>
              <a:buFont typeface="Times New Roman" charset="0"/>
              <a:tabLst>
                <a:tab pos="723900" algn="l"/>
                <a:tab pos="1447800" algn="l"/>
                <a:tab pos="2171700" algn="l"/>
                <a:tab pos="2895600" algn="l"/>
              </a:tabLst>
              <a:defRPr sz="2400">
                <a:solidFill>
                  <a:schemeClr val="bg1"/>
                </a:solidFill>
                <a:latin typeface="Times New Roman" charset="0"/>
                <a:ea typeface="ＭＳ Ｐゴシック" charset="0"/>
              </a:defRPr>
            </a:lvl9pPr>
          </a:lstStyle>
          <a:p>
            <a:pPr>
              <a:buClrTx/>
              <a:buSzPct val="45000"/>
              <a:buFontTx/>
              <a:buNone/>
            </a:pPr>
            <a:fld id="{DC034763-C263-0440-9814-A49D70CB8C87}" type="slidenum">
              <a:rPr lang="en-US" sz="1200">
                <a:solidFill>
                  <a:srgbClr val="000000"/>
                </a:solidFill>
              </a:rPr>
              <a:pPr>
                <a:buClrTx/>
                <a:buSzPct val="45000"/>
                <a:buFontTx/>
                <a:buNone/>
              </a:pPr>
              <a:t>1</a:t>
            </a:fld>
            <a:endParaRPr lang="en-US" sz="1200">
              <a:solidFill>
                <a:srgbClr val="000000"/>
              </a:solidFill>
            </a:endParaRPr>
          </a:p>
        </p:txBody>
      </p:sp>
      <p:sp>
        <p:nvSpPr>
          <p:cNvPr id="43011" name="Rectangle 1"/>
          <p:cNvSpPr>
            <a:spLocks noGrp="1" noRot="1" noChangeAspect="1" noChangeArrowheads="1" noTextEdit="1"/>
          </p:cNvSpPr>
          <p:nvPr>
            <p:ph type="sldImg"/>
          </p:nvPr>
        </p:nvSpPr>
        <p:spPr>
          <a:xfrm>
            <a:off x="1143000" y="685800"/>
            <a:ext cx="4572000" cy="3429000"/>
          </a:xfrm>
          <a:ln/>
          <a:extLst>
            <a:ext uri="{AF507438-7753-43e0-B8FC-AC1667EBCBE1}">
              <a14:hiddenEffects xmlns:a14="http://schemas.microsoft.com/office/drawing/2010/main" xmlns="">
                <a:effectLst>
                  <a:outerShdw dist="35921" dir="2700000" algn="ctr" rotWithShape="0">
                    <a:srgbClr val="808080"/>
                  </a:outerShdw>
                </a:effectLst>
              </a14:hiddenEffects>
            </a:ext>
          </a:extLst>
        </p:spPr>
      </p:sp>
      <p:sp>
        <p:nvSpPr>
          <p:cNvPr id="43012" name="Rectangle 2"/>
          <p:cNvSpPr>
            <a:spLocks noGrp="1" noChangeArrowheads="1"/>
          </p:cNvSpPr>
          <p:nvPr>
            <p:ph type="body" idx="1"/>
          </p:nvPr>
        </p:nvSpPr>
        <p:spPr>
          <a:xfrm>
            <a:off x="914400" y="4343400"/>
            <a:ext cx="5029200" cy="4114800"/>
          </a:xfrm>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808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r>
              <a:rPr lang="en-US" dirty="0" smtClean="0">
                <a:latin typeface="Times New Roman" charset="0"/>
              </a:rPr>
              <a:t>In</a:t>
            </a:r>
            <a:r>
              <a:rPr lang="en-US" baseline="0" dirty="0" smtClean="0">
                <a:latin typeface="Times New Roman" charset="0"/>
              </a:rPr>
              <a:t> this study we wanted to compare different statistical methods for combining observational data from multiple datasets.</a:t>
            </a:r>
            <a:endParaRPr lang="en-US" dirty="0">
              <a:latin typeface="Times New Roman" charset="0"/>
            </a:endParaRPr>
          </a:p>
        </p:txBody>
      </p:sp>
    </p:spTree>
    <p:extLst>
      <p:ext uri="{BB962C8B-B14F-4D97-AF65-F5344CB8AC3E}">
        <p14:creationId xmlns:p14="http://schemas.microsoft.com/office/powerpoint/2010/main" val="96112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8188" cy="3411538"/>
          </a:xfrm>
        </p:spPr>
      </p:sp>
      <p:sp>
        <p:nvSpPr>
          <p:cNvPr id="3" name="Notes Placeholder 2"/>
          <p:cNvSpPr>
            <a:spLocks noGrp="1"/>
          </p:cNvSpPr>
          <p:nvPr>
            <p:ph type="body" idx="1"/>
          </p:nvPr>
        </p:nvSpPr>
        <p:spPr/>
        <p:txBody>
          <a:bodyPr/>
          <a:lstStyle/>
          <a:p>
            <a:r>
              <a:rPr lang="en-GB" sz="1200" kern="1200" dirty="0" smtClean="0">
                <a:solidFill>
                  <a:srgbClr val="000000"/>
                </a:solidFill>
                <a:effectLst/>
                <a:latin typeface="Times New Roman" pitchFamily="16" charset="0"/>
                <a:ea typeface="+mn-ea"/>
                <a:cs typeface="+mn-cs"/>
              </a:rPr>
              <a:t>More specifically we wanted to</a:t>
            </a:r>
            <a:r>
              <a:rPr lang="en-GB" sz="1200" kern="1200" baseline="0" dirty="0" smtClean="0">
                <a:solidFill>
                  <a:srgbClr val="000000"/>
                </a:solidFill>
                <a:effectLst/>
                <a:latin typeface="Times New Roman" pitchFamily="16" charset="0"/>
                <a:ea typeface="+mn-ea"/>
                <a:cs typeface="+mn-cs"/>
              </a:rPr>
              <a:t> compare the use of aggregate data with the use of individual patient data. This pictures illustrate meta-analysis based on aggregate data. We transformed data from DK, NO and SE to a common data model and used common programs to create analysis datasets. Regression models were run on data from each country and the country specific estimates were then pooled.</a:t>
            </a:r>
          </a:p>
          <a:p>
            <a:endParaRPr lang="en-GB" sz="1200" kern="1200" baseline="0" dirty="0" smtClean="0">
              <a:solidFill>
                <a:srgbClr val="000000"/>
              </a:solidFill>
              <a:effectLst/>
              <a:latin typeface="Times New Roman" pitchFamily="16" charset="0"/>
              <a:ea typeface="+mn-ea"/>
              <a:cs typeface="+mn-cs"/>
            </a:endParaRPr>
          </a:p>
          <a:p>
            <a:r>
              <a:rPr lang="en-GB" sz="1200" kern="1200" baseline="0" dirty="0" smtClean="0">
                <a:solidFill>
                  <a:srgbClr val="000000"/>
                </a:solidFill>
                <a:effectLst/>
                <a:latin typeface="Times New Roman" pitchFamily="16" charset="0"/>
                <a:ea typeface="+mn-ea"/>
                <a:cs typeface="+mn-cs"/>
              </a:rPr>
              <a:t>In the individual patient data meta-analysis, the country-specific datasets were combined in a common dataset and one regression analysis were run on the combined data.</a:t>
            </a:r>
            <a:endParaRPr lang="en-US" dirty="0"/>
          </a:p>
        </p:txBody>
      </p:sp>
      <p:sp>
        <p:nvSpPr>
          <p:cNvPr id="4" name="Slide Number Placeholder 3"/>
          <p:cNvSpPr>
            <a:spLocks noGrp="1"/>
          </p:cNvSpPr>
          <p:nvPr>
            <p:ph type="sldNum" idx="10"/>
          </p:nvPr>
        </p:nvSpPr>
        <p:spPr/>
        <p:txBody>
          <a:bodyPr/>
          <a:lstStyle/>
          <a:p>
            <a:fld id="{9179073B-232F-CA4C-A305-2ED832177053}" type="slidenum">
              <a:rPr lang="en-US" altLang="en-US" smtClean="0"/>
              <a:pPr/>
              <a:t>2</a:t>
            </a:fld>
            <a:endParaRPr lang="en-US" altLang="en-US"/>
          </a:p>
        </p:txBody>
      </p:sp>
    </p:spTree>
    <p:extLst>
      <p:ext uri="{BB962C8B-B14F-4D97-AF65-F5344CB8AC3E}">
        <p14:creationId xmlns:p14="http://schemas.microsoft.com/office/powerpoint/2010/main" val="1102059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8188" cy="3411538"/>
          </a:xfrm>
        </p:spPr>
      </p:sp>
      <p:sp>
        <p:nvSpPr>
          <p:cNvPr id="3" name="Notes Placeholder 2"/>
          <p:cNvSpPr>
            <a:spLocks noGrp="1"/>
          </p:cNvSpPr>
          <p:nvPr>
            <p:ph type="body" idx="1"/>
          </p:nvPr>
        </p:nvSpPr>
        <p:spPr/>
        <p:txBody>
          <a:bodyPr/>
          <a:lstStyle/>
          <a:p>
            <a:r>
              <a:rPr lang="en-US" baseline="0" dirty="0" smtClean="0"/>
              <a:t>So which method should we use? Well, we found that a situation with low power in the individual studies and a uniform distribution of relevant covariates </a:t>
            </a:r>
            <a:r>
              <a:rPr lang="en-US" baseline="0" dirty="0" err="1" smtClean="0"/>
              <a:t>favours</a:t>
            </a:r>
            <a:r>
              <a:rPr lang="en-US" baseline="0" dirty="0" smtClean="0"/>
              <a:t> the use of individual patient data, </a:t>
            </a:r>
            <a:r>
              <a:rPr lang="en-US" baseline="0" dirty="0" err="1" smtClean="0"/>
              <a:t>wheras</a:t>
            </a:r>
            <a:r>
              <a:rPr lang="en-US" baseline="0" dirty="0" smtClean="0"/>
              <a:t> the opposite situation </a:t>
            </a:r>
            <a:r>
              <a:rPr lang="en-US" baseline="0" dirty="0" err="1" smtClean="0"/>
              <a:t>favours</a:t>
            </a:r>
            <a:r>
              <a:rPr lang="en-US" baseline="0" dirty="0" smtClean="0"/>
              <a:t> the use of aggregate data.</a:t>
            </a:r>
            <a:endParaRPr lang="en-US" dirty="0"/>
          </a:p>
        </p:txBody>
      </p:sp>
      <p:sp>
        <p:nvSpPr>
          <p:cNvPr id="4" name="Slide Number Placeholder 3"/>
          <p:cNvSpPr>
            <a:spLocks noGrp="1"/>
          </p:cNvSpPr>
          <p:nvPr>
            <p:ph type="sldNum" idx="10"/>
          </p:nvPr>
        </p:nvSpPr>
        <p:spPr/>
        <p:txBody>
          <a:bodyPr/>
          <a:lstStyle/>
          <a:p>
            <a:fld id="{9179073B-232F-CA4C-A305-2ED832177053}" type="slidenum">
              <a:rPr lang="en-US" altLang="en-US" smtClean="0"/>
              <a:pPr/>
              <a:t>3</a:t>
            </a:fld>
            <a:endParaRPr lang="en-US" altLang="en-US"/>
          </a:p>
        </p:txBody>
      </p:sp>
    </p:spTree>
    <p:extLst>
      <p:ext uri="{BB962C8B-B14F-4D97-AF65-F5344CB8AC3E}">
        <p14:creationId xmlns:p14="http://schemas.microsoft.com/office/powerpoint/2010/main" val="3480365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7"/>
          <p:cNvSpPr>
            <a:spLocks noGrp="1" noChangeArrowheads="1"/>
          </p:cNvSpPr>
          <p:nvPr>
            <p:ph type="sldNum" sz="quarter"/>
          </p:nvPr>
        </p:nvSpPr>
        <p:spPr>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1pPr>
            <a:lvl2pPr>
              <a:spcBef>
                <a:spcPct val="30000"/>
              </a:spcBef>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2pPr>
            <a:lvl3pPr>
              <a:spcBef>
                <a:spcPct val="30000"/>
              </a:spcBef>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3pPr>
            <a:lvl4pPr>
              <a:spcBef>
                <a:spcPct val="30000"/>
              </a:spcBef>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4pPr>
            <a:lvl5pPr>
              <a:spcBef>
                <a:spcPct val="30000"/>
              </a:spcBef>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5pPr>
            <a:lvl6pPr marL="2514600" indent="-228600" defTabSz="449263"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6pPr>
            <a:lvl7pPr marL="2971800" indent="-228600" defTabSz="449263"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7pPr>
            <a:lvl8pPr marL="3429000" indent="-228600" defTabSz="449263"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8pPr>
            <a:lvl9pPr marL="3886200" indent="-228600" defTabSz="449263" eaLnBrk="0" fontAlgn="base" hangingPunct="0">
              <a:spcBef>
                <a:spcPct val="30000"/>
              </a:spcBef>
              <a:spcAft>
                <a:spcPct val="0"/>
              </a:spcAft>
              <a:buClr>
                <a:srgbClr val="000000"/>
              </a:buClr>
              <a:buSzPct val="100000"/>
              <a:buFont typeface="Times New Roman" charset="0"/>
              <a:tabLst>
                <a:tab pos="723900" algn="l"/>
                <a:tab pos="1447800" algn="l"/>
                <a:tab pos="2171700" algn="l"/>
                <a:tab pos="2895600" algn="l"/>
              </a:tabLst>
              <a:defRPr sz="1200">
                <a:solidFill>
                  <a:srgbClr val="000000"/>
                </a:solidFill>
                <a:latin typeface="Times New Roman" charset="0"/>
              </a:defRPr>
            </a:lvl9pPr>
          </a:lstStyle>
          <a:p>
            <a:pPr>
              <a:spcBef>
                <a:spcPct val="0"/>
              </a:spcBef>
              <a:buClrTx/>
              <a:buSzPct val="45000"/>
              <a:buFontTx/>
              <a:buNone/>
            </a:pPr>
            <a:fld id="{DBC581FE-1624-7147-9FB7-CF78C69CFD5D}" type="slidenum">
              <a:rPr lang="en-US" altLang="en-US"/>
              <a:pPr>
                <a:spcBef>
                  <a:spcPct val="0"/>
                </a:spcBef>
                <a:buClrTx/>
                <a:buSzPct val="45000"/>
                <a:buFontTx/>
                <a:buNone/>
              </a:pPr>
              <a:t>4</a:t>
            </a:fld>
            <a:endParaRPr lang="en-US" altLang="en-US"/>
          </a:p>
        </p:txBody>
      </p:sp>
      <p:sp>
        <p:nvSpPr>
          <p:cNvPr id="56323" name="Rectangle 1"/>
          <p:cNvSpPr>
            <a:spLocks noGrp="1" noRot="1" noChangeAspect="1" noChangeArrowheads="1" noTextEdit="1"/>
          </p:cNvSpPr>
          <p:nvPr>
            <p:ph type="sldImg"/>
          </p:nvPr>
        </p:nvSpPr>
        <p:spPr>
          <a:xfrm>
            <a:off x="1143000" y="685800"/>
            <a:ext cx="4572000" cy="3429000"/>
          </a:xfrm>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a:spLocks noGrp="1" noChangeArrowheads="1"/>
          </p:cNvSpPr>
          <p:nvPr>
            <p:ph type="body" idx="1"/>
          </p:nvPr>
        </p:nvSpPr>
        <p:spPr>
          <a:xfrm>
            <a:off x="914400" y="4343400"/>
            <a:ext cx="5029200" cy="4114800"/>
          </a:xfrm>
          <a:noFill/>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FAA26D3D-D897-4be2-8F04-BA451C77F1D7}">
              <ma14:placeholderFlag xmlns="" xmlns:ma14="http://schemas.microsoft.com/office/mac/drawingml/2011/main" val="1"/>
            </a:ext>
          </a:extLst>
        </p:spPr>
        <p:txBody>
          <a:bodyPr wrap="none" anchor="ctr"/>
          <a:lstStyle/>
          <a:p>
            <a:r>
              <a:rPr lang="en-US" altLang="en-US" dirty="0" smtClean="0">
                <a:latin typeface="Times New Roman" charset="0"/>
              </a:rPr>
              <a:t>To compare these methods</a:t>
            </a:r>
            <a:r>
              <a:rPr lang="en-US" altLang="en-US" baseline="0" dirty="0" smtClean="0">
                <a:latin typeface="Times New Roman" charset="0"/>
              </a:rPr>
              <a:t> we looked at the association between different types of insulin and breast cancer.</a:t>
            </a:r>
            <a:endParaRPr lang="en-US" altLang="en-US" dirty="0" smtClean="0">
              <a:latin typeface="Times New Roman" charset="0"/>
            </a:endParaRPr>
          </a:p>
          <a:p>
            <a:r>
              <a:rPr lang="en-US" altLang="en-US" dirty="0" smtClean="0">
                <a:latin typeface="Times New Roman" charset="0"/>
              </a:rPr>
              <a:t>Data</a:t>
            </a:r>
            <a:r>
              <a:rPr lang="en-US" altLang="en-US" baseline="0" dirty="0" smtClean="0">
                <a:latin typeface="Times New Roman" charset="0"/>
              </a:rPr>
              <a:t> on most of the potential confounders were available in all three countries. But, there were some additional data available in NO which could not be included in the individual patient data analysis but could be included in the aggregate data analysis.</a:t>
            </a:r>
            <a:endParaRPr lang="en-US" altLang="en-US" dirty="0">
              <a:latin typeface="Times New Roman" charset="0"/>
            </a:endParaRPr>
          </a:p>
        </p:txBody>
      </p:sp>
    </p:spTree>
    <p:extLst>
      <p:ext uri="{BB962C8B-B14F-4D97-AF65-F5344CB8AC3E}">
        <p14:creationId xmlns:p14="http://schemas.microsoft.com/office/powerpoint/2010/main" val="1830732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8188" cy="3411538"/>
          </a:xfrm>
        </p:spPr>
      </p:sp>
      <p:sp>
        <p:nvSpPr>
          <p:cNvPr id="3" name="Notes Placeholder 2"/>
          <p:cNvSpPr>
            <a:spLocks noGrp="1"/>
          </p:cNvSpPr>
          <p:nvPr>
            <p:ph type="body" idx="1"/>
          </p:nvPr>
        </p:nvSpPr>
        <p:spPr/>
        <p:txBody>
          <a:bodyPr/>
          <a:lstStyle/>
          <a:p>
            <a:r>
              <a:rPr lang="en-US" dirty="0" smtClean="0"/>
              <a:t>If we look at the comparison of Glargine</a:t>
            </a:r>
            <a:r>
              <a:rPr lang="en-US" baseline="0" dirty="0" smtClean="0"/>
              <a:t> vs human insulin, we can see that there was no significant difference in risk in the DK or SE cohorts. In the NO cohort, there were to few cases to produce an estimate. Therefor, the aggregate data </a:t>
            </a:r>
            <a:r>
              <a:rPr lang="en-US" baseline="0" dirty="0" err="1" smtClean="0"/>
              <a:t>metaanalysis</a:t>
            </a:r>
            <a:r>
              <a:rPr lang="en-US" baseline="0" dirty="0" smtClean="0"/>
              <a:t> only included data from the DK and SE cohorts while the individual patient data meta-analysis included data from all countries. However, despite these differences the results were similar.</a:t>
            </a:r>
            <a:endParaRPr lang="en-US" dirty="0"/>
          </a:p>
        </p:txBody>
      </p:sp>
      <p:sp>
        <p:nvSpPr>
          <p:cNvPr id="4" name="Slide Number Placeholder 3"/>
          <p:cNvSpPr>
            <a:spLocks noGrp="1"/>
          </p:cNvSpPr>
          <p:nvPr>
            <p:ph type="sldNum" idx="10"/>
          </p:nvPr>
        </p:nvSpPr>
        <p:spPr/>
        <p:txBody>
          <a:bodyPr/>
          <a:lstStyle/>
          <a:p>
            <a:fld id="{9179073B-232F-CA4C-A305-2ED832177053}" type="slidenum">
              <a:rPr lang="en-US" altLang="en-US" smtClean="0"/>
              <a:pPr/>
              <a:t>5</a:t>
            </a:fld>
            <a:endParaRPr lang="en-US" altLang="en-US"/>
          </a:p>
        </p:txBody>
      </p:sp>
    </p:spTree>
    <p:extLst>
      <p:ext uri="{BB962C8B-B14F-4D97-AF65-F5344CB8AC3E}">
        <p14:creationId xmlns:p14="http://schemas.microsoft.com/office/powerpoint/2010/main" val="183771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8188" cy="3411538"/>
          </a:xfrm>
        </p:spPr>
      </p:sp>
      <p:sp>
        <p:nvSpPr>
          <p:cNvPr id="3" name="Notes Placeholder 2"/>
          <p:cNvSpPr>
            <a:spLocks noGrp="1"/>
          </p:cNvSpPr>
          <p:nvPr>
            <p:ph type="body" idx="1"/>
          </p:nvPr>
        </p:nvSpPr>
        <p:spPr/>
        <p:txBody>
          <a:bodyPr/>
          <a:lstStyle/>
          <a:p>
            <a:r>
              <a:rPr lang="en-US" dirty="0" smtClean="0"/>
              <a:t>When we explored</a:t>
            </a:r>
            <a:r>
              <a:rPr lang="en-US" baseline="0" dirty="0" smtClean="0"/>
              <a:t> different adjustment models, we found that there was a </a:t>
            </a:r>
            <a:r>
              <a:rPr lang="en-US" baseline="0" dirty="0" smtClean="0"/>
              <a:t>clear change </a:t>
            </a:r>
            <a:r>
              <a:rPr lang="en-US" baseline="0" dirty="0" smtClean="0"/>
              <a:t>in estimate when adding age and calendar year to the unadjusted model. But adding additional covariates did not result in an important </a:t>
            </a:r>
            <a:r>
              <a:rPr lang="en-US" baseline="0" dirty="0" smtClean="0"/>
              <a:t>changes </a:t>
            </a:r>
            <a:r>
              <a:rPr lang="en-US" baseline="0" dirty="0" smtClean="0"/>
              <a:t>in the </a:t>
            </a:r>
            <a:r>
              <a:rPr lang="en-US" baseline="0" dirty="0" smtClean="0"/>
              <a:t>estimates.</a:t>
            </a:r>
            <a:endParaRPr lang="en-US" dirty="0"/>
          </a:p>
        </p:txBody>
      </p:sp>
      <p:sp>
        <p:nvSpPr>
          <p:cNvPr id="4" name="Slide Number Placeholder 3"/>
          <p:cNvSpPr>
            <a:spLocks noGrp="1"/>
          </p:cNvSpPr>
          <p:nvPr>
            <p:ph type="sldNum" idx="10"/>
          </p:nvPr>
        </p:nvSpPr>
        <p:spPr/>
        <p:txBody>
          <a:bodyPr/>
          <a:lstStyle/>
          <a:p>
            <a:fld id="{9179073B-232F-CA4C-A305-2ED832177053}" type="slidenum">
              <a:rPr lang="en-US" altLang="en-US" smtClean="0"/>
              <a:pPr/>
              <a:t>6</a:t>
            </a:fld>
            <a:endParaRPr lang="en-US" altLang="en-US"/>
          </a:p>
        </p:txBody>
      </p:sp>
    </p:spTree>
    <p:extLst>
      <p:ext uri="{BB962C8B-B14F-4D97-AF65-F5344CB8AC3E}">
        <p14:creationId xmlns:p14="http://schemas.microsoft.com/office/powerpoint/2010/main" val="3379579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85800"/>
            <a:ext cx="4548188" cy="3411538"/>
          </a:xfrm>
        </p:spPr>
      </p:sp>
      <p:sp>
        <p:nvSpPr>
          <p:cNvPr id="3" name="Notes Placeholder 2"/>
          <p:cNvSpPr>
            <a:spLocks noGrp="1"/>
          </p:cNvSpPr>
          <p:nvPr>
            <p:ph type="body" idx="1"/>
          </p:nvPr>
        </p:nvSpPr>
        <p:spPr/>
        <p:txBody>
          <a:bodyPr/>
          <a:lstStyle/>
          <a:p>
            <a:r>
              <a:rPr lang="en-US" dirty="0" smtClean="0"/>
              <a:t>So</a:t>
            </a:r>
            <a:r>
              <a:rPr lang="en-US" baseline="0" dirty="0" smtClean="0"/>
              <a:t> if we create a diagram with the power of the individual studies on the y-axis and the availability of common relevant </a:t>
            </a:r>
            <a:r>
              <a:rPr lang="en-US" baseline="0" dirty="0" smtClean="0"/>
              <a:t>covariates </a:t>
            </a:r>
            <a:r>
              <a:rPr lang="en-US" baseline="0" dirty="0" smtClean="0"/>
              <a:t>on the x-axis. Our study is somewhere down here. Which </a:t>
            </a:r>
            <a:r>
              <a:rPr lang="en-US" baseline="0" dirty="0" smtClean="0"/>
              <a:t>we could show is a situation that’s more suitable for individual patient data meta-</a:t>
            </a:r>
            <a:r>
              <a:rPr lang="en-US" baseline="0" dirty="0" err="1" smtClean="0"/>
              <a:t>analysos</a:t>
            </a:r>
            <a:r>
              <a:rPr lang="en-US" baseline="0" dirty="0" smtClean="0"/>
              <a:t>, </a:t>
            </a:r>
            <a:r>
              <a:rPr lang="en-US" baseline="0" dirty="0" smtClean="0"/>
              <a:t>But in other situations, with high power in the individual studies and an uneven distribution of relevant covariates between the studies, An aggregate data meta-analysis may be more </a:t>
            </a:r>
            <a:r>
              <a:rPr lang="en-US" baseline="0" dirty="0" err="1" smtClean="0"/>
              <a:t>favourable</a:t>
            </a:r>
            <a:r>
              <a:rPr lang="en-US" baseline="0" dirty="0" smtClean="0"/>
              <a:t>.</a:t>
            </a:r>
            <a:endParaRPr lang="en-US" dirty="0"/>
          </a:p>
        </p:txBody>
      </p:sp>
      <p:sp>
        <p:nvSpPr>
          <p:cNvPr id="4" name="Slide Number Placeholder 3"/>
          <p:cNvSpPr>
            <a:spLocks noGrp="1"/>
          </p:cNvSpPr>
          <p:nvPr>
            <p:ph type="sldNum" idx="10"/>
          </p:nvPr>
        </p:nvSpPr>
        <p:spPr/>
        <p:txBody>
          <a:bodyPr/>
          <a:lstStyle/>
          <a:p>
            <a:fld id="{9179073B-232F-CA4C-A305-2ED832177053}" type="slidenum">
              <a:rPr lang="en-US" altLang="en-US" smtClean="0"/>
              <a:pPr/>
              <a:t>7</a:t>
            </a:fld>
            <a:endParaRPr lang="en-US" altLang="en-US"/>
          </a:p>
        </p:txBody>
      </p:sp>
    </p:spTree>
    <p:extLst>
      <p:ext uri="{BB962C8B-B14F-4D97-AF65-F5344CB8AC3E}">
        <p14:creationId xmlns:p14="http://schemas.microsoft.com/office/powerpoint/2010/main" val="1043250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269020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475320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2450" y="304800"/>
            <a:ext cx="1843088" cy="54689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304800"/>
            <a:ext cx="5378450" cy="54689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704262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73938" cy="1125538"/>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371600" y="1828800"/>
            <a:ext cx="7373938" cy="3944938"/>
          </a:xfrm>
        </p:spPr>
        <p:txBody>
          <a:bodyPr/>
          <a:lstStyle/>
          <a:p>
            <a:pPr lvl="0"/>
            <a:endParaRPr lang="en-US" noProof="0" smtClean="0"/>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389754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371600" y="304800"/>
            <a:ext cx="7373938" cy="1125538"/>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371600" y="1828800"/>
            <a:ext cx="7373938" cy="3944938"/>
          </a:xfrm>
        </p:spPr>
        <p:txBody>
          <a:bodyPr/>
          <a:lstStyle/>
          <a:p>
            <a:pPr lvl="0"/>
            <a:endParaRPr lang="en-US" noProof="0" smtClean="0"/>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782875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62357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444758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4553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29075" cy="450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8675" y="1604963"/>
            <a:ext cx="4030663" cy="4508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636241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788236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851047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9755422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315352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9368725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6672850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8998609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3850" y="1604963"/>
            <a:ext cx="2071688" cy="4508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4963"/>
            <a:ext cx="6064250" cy="4508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3833461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1752600" y="2057400"/>
            <a:ext cx="6992938" cy="1658938"/>
          </a:xfrm>
        </p:spPr>
        <p:txBody>
          <a:bodyPr/>
          <a:lstStyle/>
          <a:p>
            <a:r>
              <a:rPr lang="en-US" smtClean="0"/>
              <a:t>Click to edit Master title style</a:t>
            </a:r>
            <a:endParaRPr lang="en-US"/>
          </a:p>
        </p:txBody>
      </p:sp>
      <p:sp>
        <p:nvSpPr>
          <p:cNvPr id="3" name="Rectangle 3"/>
          <p:cNvSpPr>
            <a:spLocks noGrp="1" noChangeArrowheads="1"/>
          </p:cNvSpPr>
          <p:nvPr>
            <p:ph type="ftr" idx="10"/>
          </p:nvPr>
        </p:nvSpPr>
        <p:spPr>
          <a:ln/>
        </p:spPr>
        <p:txBody>
          <a:bodyPr/>
          <a:lstStyle>
            <a:lvl1pPr>
              <a:defRPr/>
            </a:lvl1pPr>
          </a:lstStyle>
          <a:p>
            <a:endParaRPr lang="en-US" altLang="en-US"/>
          </a:p>
        </p:txBody>
      </p:sp>
    </p:spTree>
    <p:extLst>
      <p:ext uri="{BB962C8B-B14F-4D97-AF65-F5344CB8AC3E}">
        <p14:creationId xmlns:p14="http://schemas.microsoft.com/office/powerpoint/2010/main" val="124094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idx="10"/>
          </p:nvPr>
        </p:nvSpPr>
        <p:spPr>
          <a:ln/>
        </p:spPr>
        <p:txBody>
          <a:bodyPr/>
          <a:lstStyle>
            <a:lvl1pPr>
              <a:defRPr/>
            </a:lvl1pPr>
          </a:lstStyle>
          <a:p>
            <a:endParaRPr lang="en-US" altLang="en-US"/>
          </a:p>
        </p:txBody>
      </p:sp>
      <p:sp>
        <p:nvSpPr>
          <p:cNvPr id="5"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204781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828800"/>
            <a:ext cx="3609975" cy="394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33975" y="1828800"/>
            <a:ext cx="3611563" cy="394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idx="10"/>
          </p:nvPr>
        </p:nvSpPr>
        <p:spPr>
          <a:ln/>
        </p:spPr>
        <p:txBody>
          <a:bodyPr/>
          <a:lstStyle>
            <a:lvl1pPr>
              <a:defRPr/>
            </a:lvl1pPr>
          </a:lstStyle>
          <a:p>
            <a:endParaRPr lang="en-US" altLang="en-US"/>
          </a:p>
        </p:txBody>
      </p:sp>
      <p:sp>
        <p:nvSpPr>
          <p:cNvPr id="6"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2015004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idx="10"/>
          </p:nvPr>
        </p:nvSpPr>
        <p:spPr>
          <a:ln/>
        </p:spPr>
        <p:txBody>
          <a:bodyPr/>
          <a:lstStyle>
            <a:lvl1pPr>
              <a:defRPr/>
            </a:lvl1pPr>
          </a:lstStyle>
          <a:p>
            <a:endParaRPr lang="en-US" altLang="en-US"/>
          </a:p>
        </p:txBody>
      </p:sp>
      <p:sp>
        <p:nvSpPr>
          <p:cNvPr id="8"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36232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idx="10"/>
          </p:nvPr>
        </p:nvSpPr>
        <p:spPr>
          <a:ln/>
        </p:spPr>
        <p:txBody>
          <a:bodyPr/>
          <a:lstStyle>
            <a:lvl1pPr>
              <a:defRPr/>
            </a:lvl1pPr>
          </a:lstStyle>
          <a:p>
            <a:endParaRPr lang="en-US" altLang="en-US"/>
          </a:p>
        </p:txBody>
      </p:sp>
      <p:sp>
        <p:nvSpPr>
          <p:cNvPr id="4"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1480354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endParaRPr lang="en-US" altLang="en-US"/>
          </a:p>
        </p:txBody>
      </p:sp>
      <p:sp>
        <p:nvSpPr>
          <p:cNvPr id="3"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171576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endParaRPr lang="en-US" altLang="en-US"/>
          </a:p>
        </p:txBody>
      </p:sp>
      <p:sp>
        <p:nvSpPr>
          <p:cNvPr id="6"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401975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idx="10"/>
          </p:nvPr>
        </p:nvSpPr>
        <p:spPr>
          <a:ln/>
        </p:spPr>
        <p:txBody>
          <a:bodyPr/>
          <a:lstStyle>
            <a:lvl1pPr>
              <a:defRPr/>
            </a:lvl1pPr>
          </a:lstStyle>
          <a:p>
            <a:endParaRPr lang="en-US" altLang="en-US"/>
          </a:p>
        </p:txBody>
      </p:sp>
      <p:sp>
        <p:nvSpPr>
          <p:cNvPr id="6" name="Rectangle 6"/>
          <p:cNvSpPr>
            <a:spLocks noGrp="1" noChangeArrowheads="1"/>
          </p:cNvSpPr>
          <p:nvPr>
            <p:ph type="ftr" idx="11"/>
          </p:nvPr>
        </p:nvSpPr>
        <p:spPr>
          <a:ln/>
        </p:spPr>
        <p:txBody>
          <a:bodyPr/>
          <a:lstStyle>
            <a:lvl1pPr>
              <a:defRPr/>
            </a:lvl1pPr>
          </a:lstStyle>
          <a:p>
            <a:endParaRPr lang="en-US" altLang="en-US"/>
          </a:p>
        </p:txBody>
      </p:sp>
    </p:spTree>
    <p:extLst>
      <p:ext uri="{BB962C8B-B14F-4D97-AF65-F5344CB8AC3E}">
        <p14:creationId xmlns:p14="http://schemas.microsoft.com/office/powerpoint/2010/main" val="24944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027" name="Rectangle 2"/>
          <p:cNvSpPr>
            <a:spLocks noChangeArrowheads="1"/>
          </p:cNvSpPr>
          <p:nvPr/>
        </p:nvSpPr>
        <p:spPr bwMode="auto">
          <a:xfrm>
            <a:off x="8064500" y="6372225"/>
            <a:ext cx="936625" cy="381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bg1"/>
                </a:solidFill>
                <a:latin typeface="Times New Roman" charset="0"/>
                <a:ea typeface="Arial Unicode MS" charset="0"/>
                <a:cs typeface="Arial Unicode MS" charset="0"/>
              </a:defRPr>
            </a:lvl9pPr>
          </a:lstStyle>
          <a:p>
            <a:pPr algn="r">
              <a:buSzPct val="100000"/>
            </a:pPr>
            <a:fld id="{FB73FD31-4593-C945-96EA-FF6ABB5ED476}" type="slidenum">
              <a:rPr lang="en-US" altLang="en-US" sz="1200">
                <a:solidFill>
                  <a:srgbClr val="007088"/>
                </a:solidFill>
                <a:latin typeface="Verdana" charset="0"/>
              </a:rPr>
              <a:pPr algn="r">
                <a:buSzPct val="100000"/>
              </a:pPr>
              <a:t>‹#›</a:t>
            </a:fld>
            <a:endParaRPr lang="en-US" altLang="en-US" sz="1200">
              <a:solidFill>
                <a:srgbClr val="007088"/>
              </a:solidFill>
              <a:latin typeface="Verdana" charset="0"/>
            </a:endParaRPr>
          </a:p>
        </p:txBody>
      </p:sp>
      <p:sp>
        <p:nvSpPr>
          <p:cNvPr id="1028" name="Rectangle 3"/>
          <p:cNvSpPr>
            <a:spLocks noGrp="1" noChangeArrowheads="1"/>
          </p:cNvSpPr>
          <p:nvPr>
            <p:ph type="title"/>
          </p:nvPr>
        </p:nvSpPr>
        <p:spPr bwMode="auto">
          <a:xfrm>
            <a:off x="1371600" y="304800"/>
            <a:ext cx="7373938" cy="1125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ltLang="en-US"/>
              <a:t>Klik om de opmaak van de titeltekst te bewerken</a:t>
            </a:r>
          </a:p>
        </p:txBody>
      </p:sp>
      <p:sp>
        <p:nvSpPr>
          <p:cNvPr id="1029" name="Rectangle 4"/>
          <p:cNvSpPr>
            <a:spLocks noGrp="1" noChangeArrowheads="1"/>
          </p:cNvSpPr>
          <p:nvPr>
            <p:ph type="body" idx="1"/>
          </p:nvPr>
        </p:nvSpPr>
        <p:spPr bwMode="auto">
          <a:xfrm>
            <a:off x="1371600" y="1828800"/>
            <a:ext cx="7373938" cy="3944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t" anchorCtr="0" compatLnSpc="1">
            <a:prstTxWarp prst="textNoShape">
              <a:avLst/>
            </a:prstTxWarp>
          </a:bodyPr>
          <a:lstStyle/>
          <a:p>
            <a:pPr lvl="0"/>
            <a:r>
              <a:rPr lang="en-GB" altLang="en-US"/>
              <a:t>Klik om de opmaak van de overzichtstekst te bewerken</a:t>
            </a:r>
          </a:p>
          <a:p>
            <a:pPr lvl="1"/>
            <a:r>
              <a:rPr lang="en-GB" altLang="en-US"/>
              <a:t>Tweede overzichtsniveau</a:t>
            </a:r>
          </a:p>
          <a:p>
            <a:pPr lvl="2"/>
            <a:r>
              <a:rPr lang="en-GB" altLang="en-US"/>
              <a:t>Derde overzichtsniveau</a:t>
            </a:r>
          </a:p>
          <a:p>
            <a:pPr lvl="3"/>
            <a:r>
              <a:rPr lang="en-GB" altLang="en-US"/>
              <a:t>Vierde overzichtsniveau</a:t>
            </a:r>
          </a:p>
          <a:p>
            <a:pPr lvl="4"/>
            <a:r>
              <a:rPr lang="en-GB" altLang="en-US"/>
              <a:t>Vijfde overzichtsniveau</a:t>
            </a:r>
          </a:p>
          <a:p>
            <a:pPr lvl="4"/>
            <a:r>
              <a:rPr lang="en-GB" altLang="en-US"/>
              <a:t>Zesde overzichtsniveau</a:t>
            </a:r>
          </a:p>
          <a:p>
            <a:pPr lvl="4"/>
            <a:r>
              <a:rPr lang="en-GB" altLang="en-US"/>
              <a:t>Zevende overzichtsniveau</a:t>
            </a:r>
          </a:p>
          <a:p>
            <a:pPr lvl="4"/>
            <a:r>
              <a:rPr lang="en-GB" altLang="en-US"/>
              <a:t>Achtste overzichtsniveau</a:t>
            </a:r>
          </a:p>
          <a:p>
            <a:pPr lvl="4"/>
            <a:r>
              <a:rPr lang="en-GB" altLang="en-US"/>
              <a:t>Negende overzichtsniveau</a:t>
            </a:r>
          </a:p>
        </p:txBody>
      </p:sp>
      <p:sp>
        <p:nvSpPr>
          <p:cNvPr id="2" name="Rectangle 5"/>
          <p:cNvSpPr>
            <a:spLocks noGrp="1" noChangeArrowheads="1"/>
          </p:cNvSpPr>
          <p:nvPr>
            <p:ph type="dt"/>
          </p:nvPr>
        </p:nvSpPr>
        <p:spPr bwMode="auto">
          <a:xfrm>
            <a:off x="1524000" y="6477000"/>
            <a:ext cx="1887538"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US" altLang="en-US"/>
          </a:p>
        </p:txBody>
      </p:sp>
      <p:sp>
        <p:nvSpPr>
          <p:cNvPr id="1030" name="Rectangle 6"/>
          <p:cNvSpPr>
            <a:spLocks noGrp="1" noChangeArrowheads="1"/>
          </p:cNvSpPr>
          <p:nvPr>
            <p:ph type="ftr"/>
          </p:nvPr>
        </p:nvSpPr>
        <p:spPr bwMode="auto">
          <a:xfrm>
            <a:off x="3505200" y="6477000"/>
            <a:ext cx="2878138" cy="458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xStyles>
    <p:titleStyle>
      <a:lvl1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mj-lt"/>
          <a:ea typeface="Arial Unicode MS" charset="0"/>
          <a:cs typeface="+mj-cs"/>
        </a:defRPr>
      </a:lvl1pPr>
      <a:lvl2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2pPr>
      <a:lvl3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3pPr>
      <a:lvl4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4pPr>
      <a:lvl5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5pPr>
      <a:lvl6pPr marL="25146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6pPr>
      <a:lvl7pPr marL="29718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7pPr>
      <a:lvl8pPr marL="34290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8pPr>
      <a:lvl9pPr marL="38862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9pPr>
    </p:titleStyle>
    <p:bodyStyle>
      <a:lvl1pPr marL="342900" indent="-342900" algn="l" defTabSz="449263" rtl="0" eaLnBrk="0" fontAlgn="base" hangingPunct="0">
        <a:spcBef>
          <a:spcPts val="450"/>
        </a:spcBef>
        <a:spcAft>
          <a:spcPct val="0"/>
        </a:spcAft>
        <a:buClr>
          <a:srgbClr val="000000"/>
        </a:buClr>
        <a:buSzPct val="100000"/>
        <a:buFont typeface="Times New Roman" charset="0"/>
        <a:defRPr>
          <a:solidFill>
            <a:srgbClr val="000000"/>
          </a:solidFill>
          <a:latin typeface="+mn-lt"/>
          <a:ea typeface="Arial Unicode MS" charset="0"/>
          <a:cs typeface="+mn-cs"/>
        </a:defRPr>
      </a:lvl1pPr>
      <a:lvl2pPr marL="742950" indent="-285750" algn="l" defTabSz="449263" rtl="0" eaLnBrk="0" fontAlgn="base" hangingPunct="0">
        <a:spcBef>
          <a:spcPts val="400"/>
        </a:spcBef>
        <a:spcAft>
          <a:spcPct val="0"/>
        </a:spcAft>
        <a:buClr>
          <a:srgbClr val="000000"/>
        </a:buClr>
        <a:buSzPct val="100000"/>
        <a:buFont typeface="Times New Roman" charset="0"/>
        <a:defRPr sz="1600">
          <a:solidFill>
            <a:srgbClr val="000000"/>
          </a:solidFill>
          <a:latin typeface="+mn-lt"/>
          <a:ea typeface="Arial Unicode MS" charset="0"/>
          <a:cs typeface="+mn-cs"/>
        </a:defRPr>
      </a:lvl2pPr>
      <a:lvl3pPr marL="1143000" indent="-228600" algn="l" defTabSz="449263" rtl="0" eaLnBrk="0" fontAlgn="base" hangingPunct="0">
        <a:spcBef>
          <a:spcPts val="350"/>
        </a:spcBef>
        <a:spcAft>
          <a:spcPct val="0"/>
        </a:spcAft>
        <a:buClr>
          <a:srgbClr val="000000"/>
        </a:buClr>
        <a:buSzPct val="100000"/>
        <a:buFont typeface="Times New Roman" charset="0"/>
        <a:defRPr sz="1400">
          <a:solidFill>
            <a:srgbClr val="000000"/>
          </a:solidFill>
          <a:latin typeface="+mn-lt"/>
          <a:ea typeface="Arial Unicode MS" charset="0"/>
          <a:cs typeface="+mn-cs"/>
        </a:defRPr>
      </a:lvl3pPr>
      <a:lvl4pPr marL="1600200" indent="-228600" algn="l" defTabSz="449263" rtl="0" eaLnBrk="0" fontAlgn="base" hangingPunct="0">
        <a:spcBef>
          <a:spcPts val="300"/>
        </a:spcBef>
        <a:spcAft>
          <a:spcPct val="0"/>
        </a:spcAft>
        <a:buClr>
          <a:srgbClr val="000000"/>
        </a:buClr>
        <a:buSzPct val="100000"/>
        <a:buFont typeface="Times New Roman" charset="0"/>
        <a:defRPr sz="1200">
          <a:solidFill>
            <a:srgbClr val="000000"/>
          </a:solidFill>
          <a:latin typeface="+mn-lt"/>
          <a:ea typeface="Arial Unicode MS" charset="0"/>
          <a:cs typeface="+mn-cs"/>
        </a:defRPr>
      </a:lvl4pPr>
      <a:lvl5pPr marL="2057400" indent="-228600" algn="l" defTabSz="449263" rtl="0" eaLnBrk="0" fontAlgn="base" hangingPunct="0">
        <a:spcBef>
          <a:spcPts val="250"/>
        </a:spcBef>
        <a:spcAft>
          <a:spcPct val="0"/>
        </a:spcAft>
        <a:buClr>
          <a:srgbClr val="000000"/>
        </a:buClr>
        <a:buSzPct val="100000"/>
        <a:buFont typeface="Times New Roman" charset="0"/>
        <a:defRPr sz="1000">
          <a:solidFill>
            <a:srgbClr val="000000"/>
          </a:solidFill>
          <a:latin typeface="+mn-lt"/>
          <a:ea typeface="Arial Unicode MS" charset="0"/>
          <a:cs typeface="+mn-cs"/>
        </a:defRPr>
      </a:lvl5pPr>
      <a:lvl6pPr marL="25146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6pPr>
      <a:lvl7pPr marL="29718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7pPr>
      <a:lvl8pPr marL="34290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8pPr>
      <a:lvl9pPr marL="38862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288" y="0"/>
            <a:ext cx="9196388" cy="68961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2051" name="Rectangle 2"/>
          <p:cNvSpPr>
            <a:spLocks noGrp="1" noChangeArrowheads="1"/>
          </p:cNvSpPr>
          <p:nvPr>
            <p:ph type="title"/>
          </p:nvPr>
        </p:nvSpPr>
        <p:spPr bwMode="auto">
          <a:xfrm>
            <a:off x="1752600" y="2057400"/>
            <a:ext cx="6992938" cy="1658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0000" tIns="46800" rIns="90000" bIns="46800" numCol="1" anchor="ctr" anchorCtr="0" compatLnSpc="1">
            <a:prstTxWarp prst="textNoShape">
              <a:avLst/>
            </a:prstTxWarp>
          </a:bodyPr>
          <a:lstStyle/>
          <a:p>
            <a:pPr lvl="0"/>
            <a:r>
              <a:rPr lang="en-GB" altLang="en-US"/>
              <a:t>Klik om de opmaak van de titeltekst te bewerken</a:t>
            </a:r>
          </a:p>
        </p:txBody>
      </p:sp>
      <p:sp>
        <p:nvSpPr>
          <p:cNvPr id="2" name="Rectangle 3"/>
          <p:cNvSpPr>
            <a:spLocks noGrp="1" noChangeArrowheads="1"/>
          </p:cNvSpPr>
          <p:nvPr>
            <p:ph type="ftr"/>
          </p:nvPr>
        </p:nvSpPr>
        <p:spPr bwMode="auto">
          <a:xfrm>
            <a:off x="2362200" y="6248400"/>
            <a:ext cx="3640138" cy="439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eaLnBrk="1">
              <a:buSzPct val="100000"/>
              <a:tabLst>
                <a:tab pos="723900" algn="l"/>
                <a:tab pos="1447800" algn="l"/>
                <a:tab pos="2171700" algn="l"/>
                <a:tab pos="2895600" algn="l"/>
                <a:tab pos="3619500" algn="l"/>
              </a:tabLst>
              <a:defRPr sz="1200">
                <a:solidFill>
                  <a:srgbClr val="000000"/>
                </a:solidFill>
                <a:latin typeface="Verdana" charset="0"/>
              </a:defRPr>
            </a:lvl1pPr>
          </a:lstStyle>
          <a:p>
            <a:endParaRPr lang="en-US" altLang="en-US"/>
          </a:p>
        </p:txBody>
      </p:sp>
      <p:sp>
        <p:nvSpPr>
          <p:cNvPr id="2053" name="Rectangle 4"/>
          <p:cNvSpPr>
            <a:spLocks noGrp="1" noChangeArrowheads="1"/>
          </p:cNvSpPr>
          <p:nvPr>
            <p:ph type="body" idx="1"/>
          </p:nvPr>
        </p:nvSpPr>
        <p:spPr bwMode="auto">
          <a:xfrm>
            <a:off x="457200" y="1604963"/>
            <a:ext cx="8212138" cy="450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ltLang="en-US"/>
              <a:t>Klik om de opmaak van de overzichtstekst te bewerken</a:t>
            </a:r>
          </a:p>
          <a:p>
            <a:pPr lvl="1"/>
            <a:r>
              <a:rPr lang="en-GB" altLang="en-US"/>
              <a:t>Tweede overzichtsniveau</a:t>
            </a:r>
          </a:p>
          <a:p>
            <a:pPr lvl="2"/>
            <a:r>
              <a:rPr lang="en-GB" altLang="en-US"/>
              <a:t>Derde overzichtsniveau</a:t>
            </a:r>
          </a:p>
          <a:p>
            <a:pPr lvl="3"/>
            <a:r>
              <a:rPr lang="en-GB" altLang="en-US"/>
              <a:t>Vierde overzichtsniveau</a:t>
            </a:r>
          </a:p>
          <a:p>
            <a:pPr lvl="4"/>
            <a:r>
              <a:rPr lang="en-GB" altLang="en-US"/>
              <a:t>Vijfde overzichtsniveau</a:t>
            </a:r>
          </a:p>
          <a:p>
            <a:pPr lvl="4"/>
            <a:r>
              <a:rPr lang="en-GB" altLang="en-US"/>
              <a:t>Zesde overzichtsniveau</a:t>
            </a:r>
          </a:p>
          <a:p>
            <a:pPr lvl="4"/>
            <a:r>
              <a:rPr lang="en-GB" altLang="en-US"/>
              <a:t>Zevende overzichtsniveau</a:t>
            </a:r>
          </a:p>
          <a:p>
            <a:pPr lvl="4"/>
            <a:r>
              <a:rPr lang="en-GB" altLang="en-US"/>
              <a:t>Achtste overzichtsniveau</a:t>
            </a:r>
          </a:p>
          <a:p>
            <a:pPr lvl="4"/>
            <a:r>
              <a:rPr lang="en-GB" altLang="en-US"/>
              <a:t>Negende overzichtsniveau</a:t>
            </a:r>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mj-lt"/>
          <a:ea typeface="Arial Unicode MS" charset="0"/>
          <a:cs typeface="+mj-cs"/>
        </a:defRPr>
      </a:lvl1pPr>
      <a:lvl2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2pPr>
      <a:lvl3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3pPr>
      <a:lvl4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4pPr>
      <a:lvl5pPr algn="ctr" defTabSz="449263" rtl="0" eaLnBrk="0" fontAlgn="base" hangingPunct="0">
        <a:spcBef>
          <a:spcPct val="0"/>
        </a:spcBef>
        <a:spcAft>
          <a:spcPct val="0"/>
        </a:spcAft>
        <a:buClr>
          <a:srgbClr val="000000"/>
        </a:buClr>
        <a:buSzPct val="100000"/>
        <a:buFont typeface="Times New Roman" charset="0"/>
        <a:defRPr sz="2400" b="1">
          <a:solidFill>
            <a:srgbClr val="000000"/>
          </a:solidFill>
          <a:latin typeface="Verdana" pitchFamily="1" charset="0"/>
          <a:ea typeface="Arial Unicode MS" charset="0"/>
          <a:cs typeface="Arial Unicode MS" charset="0"/>
        </a:defRPr>
      </a:lvl5pPr>
      <a:lvl6pPr marL="25146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6pPr>
      <a:lvl7pPr marL="29718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7pPr>
      <a:lvl8pPr marL="34290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8pPr>
      <a:lvl9pPr marL="3886200" indent="-228600" algn="ctr" defTabSz="449263" rtl="0" fontAlgn="base">
        <a:spcBef>
          <a:spcPct val="0"/>
        </a:spcBef>
        <a:spcAft>
          <a:spcPct val="0"/>
        </a:spcAft>
        <a:buClr>
          <a:srgbClr val="000000"/>
        </a:buClr>
        <a:buSzPct val="100000"/>
        <a:buFont typeface="Times New Roman" pitchFamily="16" charset="0"/>
        <a:defRPr sz="2400" b="1">
          <a:solidFill>
            <a:srgbClr val="000000"/>
          </a:solidFill>
          <a:latin typeface="Verdana" pitchFamily="1" charset="0"/>
          <a:cs typeface="Arial Unicode MS" charset="0"/>
        </a:defRPr>
      </a:lvl9pPr>
    </p:titleStyle>
    <p:bodyStyle>
      <a:lvl1pPr marL="342900" indent="-342900" algn="l" defTabSz="449263" rtl="0" eaLnBrk="0" fontAlgn="base" hangingPunct="0">
        <a:spcBef>
          <a:spcPts val="450"/>
        </a:spcBef>
        <a:spcAft>
          <a:spcPct val="0"/>
        </a:spcAft>
        <a:buClr>
          <a:srgbClr val="000000"/>
        </a:buClr>
        <a:buSzPct val="100000"/>
        <a:buFont typeface="Times New Roman" charset="0"/>
        <a:defRPr>
          <a:solidFill>
            <a:srgbClr val="000000"/>
          </a:solidFill>
          <a:latin typeface="+mn-lt"/>
          <a:ea typeface="Arial Unicode MS" charset="0"/>
          <a:cs typeface="+mn-cs"/>
        </a:defRPr>
      </a:lvl1pPr>
      <a:lvl2pPr marL="742950" indent="-285750" algn="l" defTabSz="449263" rtl="0" eaLnBrk="0" fontAlgn="base" hangingPunct="0">
        <a:spcBef>
          <a:spcPts val="400"/>
        </a:spcBef>
        <a:spcAft>
          <a:spcPct val="0"/>
        </a:spcAft>
        <a:buClr>
          <a:srgbClr val="000000"/>
        </a:buClr>
        <a:buSzPct val="100000"/>
        <a:buFont typeface="Times New Roman" charset="0"/>
        <a:defRPr sz="1600">
          <a:solidFill>
            <a:srgbClr val="000000"/>
          </a:solidFill>
          <a:latin typeface="+mn-lt"/>
          <a:ea typeface="Arial Unicode MS" charset="0"/>
          <a:cs typeface="+mn-cs"/>
        </a:defRPr>
      </a:lvl2pPr>
      <a:lvl3pPr marL="1143000" indent="-228600" algn="l" defTabSz="449263" rtl="0" eaLnBrk="0" fontAlgn="base" hangingPunct="0">
        <a:spcBef>
          <a:spcPts val="350"/>
        </a:spcBef>
        <a:spcAft>
          <a:spcPct val="0"/>
        </a:spcAft>
        <a:buClr>
          <a:srgbClr val="000000"/>
        </a:buClr>
        <a:buSzPct val="100000"/>
        <a:buFont typeface="Times New Roman" charset="0"/>
        <a:defRPr sz="1400">
          <a:solidFill>
            <a:srgbClr val="000000"/>
          </a:solidFill>
          <a:latin typeface="+mn-lt"/>
          <a:ea typeface="Arial Unicode MS" charset="0"/>
          <a:cs typeface="+mn-cs"/>
        </a:defRPr>
      </a:lvl3pPr>
      <a:lvl4pPr marL="1600200" indent="-228600" algn="l" defTabSz="449263" rtl="0" eaLnBrk="0" fontAlgn="base" hangingPunct="0">
        <a:spcBef>
          <a:spcPts val="300"/>
        </a:spcBef>
        <a:spcAft>
          <a:spcPct val="0"/>
        </a:spcAft>
        <a:buClr>
          <a:srgbClr val="000000"/>
        </a:buClr>
        <a:buSzPct val="100000"/>
        <a:buFont typeface="Times New Roman" charset="0"/>
        <a:defRPr sz="1200">
          <a:solidFill>
            <a:srgbClr val="000000"/>
          </a:solidFill>
          <a:latin typeface="+mn-lt"/>
          <a:ea typeface="Arial Unicode MS" charset="0"/>
          <a:cs typeface="+mn-cs"/>
        </a:defRPr>
      </a:lvl4pPr>
      <a:lvl5pPr marL="2057400" indent="-228600" algn="l" defTabSz="449263" rtl="0" eaLnBrk="0" fontAlgn="base" hangingPunct="0">
        <a:spcBef>
          <a:spcPts val="250"/>
        </a:spcBef>
        <a:spcAft>
          <a:spcPct val="0"/>
        </a:spcAft>
        <a:buClr>
          <a:srgbClr val="000000"/>
        </a:buClr>
        <a:buSzPct val="100000"/>
        <a:buFont typeface="Times New Roman" charset="0"/>
        <a:defRPr sz="1000">
          <a:solidFill>
            <a:srgbClr val="000000"/>
          </a:solidFill>
          <a:latin typeface="+mn-lt"/>
          <a:ea typeface="Arial Unicode MS" charset="0"/>
          <a:cs typeface="+mn-cs"/>
        </a:defRPr>
      </a:lvl5pPr>
      <a:lvl6pPr marL="25146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6pPr>
      <a:lvl7pPr marL="29718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7pPr>
      <a:lvl8pPr marL="34290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8pPr>
      <a:lvl9pPr marL="3886200" indent="-228600" algn="l" defTabSz="449263" rtl="0" fontAlgn="base">
        <a:spcBef>
          <a:spcPts val="250"/>
        </a:spcBef>
        <a:spcAft>
          <a:spcPct val="0"/>
        </a:spcAft>
        <a:buClr>
          <a:srgbClr val="000000"/>
        </a:buClr>
        <a:buSzPct val="100000"/>
        <a:buFont typeface="Times New Roman" pitchFamily="16" charset="0"/>
        <a:defRPr sz="1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idx="4294967295"/>
          </p:nvPr>
        </p:nvSpPr>
        <p:spPr>
          <a:xfrm>
            <a:off x="511175" y="2016125"/>
            <a:ext cx="8021638" cy="1676400"/>
          </a:xfrm>
        </p:spPr>
        <p:txBody>
          <a:bodyPr/>
          <a:lstStyle/>
          <a:p>
            <a:pPr algn="l" eaLnBrk="1" hangingPunct="1">
              <a:lnSpc>
                <a:spcPts val="4363"/>
              </a:lnSpc>
              <a:spcAft>
                <a:spcPts val="300"/>
              </a:spcAft>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2600" dirty="0" smtClean="0">
                <a:solidFill>
                  <a:srgbClr val="FFFFFF"/>
                </a:solidFill>
                <a:latin typeface="Lucida Grande" charset="0"/>
                <a:cs typeface="Arial Unicode MS" charset="0"/>
              </a:rPr>
              <a:t>A comparison of statistical methods for combining observational data from multiple datasets</a:t>
            </a:r>
            <a:endParaRPr lang="en-US" sz="2800" dirty="0">
              <a:solidFill>
                <a:srgbClr val="FFFFFF"/>
              </a:solidFill>
              <a:latin typeface="Lucida Grande" charset="0"/>
              <a:cs typeface="Arial Unicode MS" charset="0"/>
            </a:endParaRPr>
          </a:p>
        </p:txBody>
      </p:sp>
      <p:sp>
        <p:nvSpPr>
          <p:cNvPr id="41987" name="Rectangle 2"/>
          <p:cNvSpPr>
            <a:spLocks noGrp="1" noChangeArrowheads="1"/>
          </p:cNvSpPr>
          <p:nvPr>
            <p:ph type="subTitle" idx="4294967295"/>
          </p:nvPr>
        </p:nvSpPr>
        <p:spPr>
          <a:xfrm>
            <a:off x="503238" y="3962400"/>
            <a:ext cx="7525146" cy="1752600"/>
          </a:xfrm>
        </p:spPr>
        <p:txBody>
          <a:bodyPr lIns="90000" tIns="46800" rIns="90000" bIns="46800"/>
          <a:lstStyle/>
          <a:p>
            <a:pPr marL="0" indent="0" eaLnBrk="1" hangingPunct="1">
              <a:spcBef>
                <a:spcPts val="500"/>
              </a:spcBef>
              <a:buClrTx/>
              <a:buSzPct val="95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sz="2000" dirty="0" smtClean="0">
              <a:solidFill>
                <a:srgbClr val="FFFFFF"/>
              </a:solidFill>
              <a:latin typeface="Lucida Grande" charset="0"/>
              <a:cs typeface="Arial Unicode MS" charset="0"/>
            </a:endParaRPr>
          </a:p>
          <a:p>
            <a:pPr marL="0" indent="0" eaLnBrk="1" hangingPunct="1">
              <a:spcBef>
                <a:spcPts val="500"/>
              </a:spcBef>
              <a:buClrTx/>
              <a:buSzPct val="95000"/>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sz="2000" b="1" dirty="0" smtClean="0">
                <a:solidFill>
                  <a:srgbClr val="FFFFFF"/>
                </a:solidFill>
                <a:latin typeface="Lucida Grande" charset="0"/>
                <a:cs typeface="Arial Unicode MS" charset="0"/>
              </a:rPr>
              <a:t>Nils Ekström, </a:t>
            </a:r>
            <a:r>
              <a:rPr lang="en-US" sz="2000" dirty="0" err="1">
                <a:solidFill>
                  <a:schemeClr val="bg1"/>
                </a:solidFill>
                <a:latin typeface="Lucida Grande"/>
              </a:rPr>
              <a:t>Marloes</a:t>
            </a:r>
            <a:r>
              <a:rPr lang="en-US" sz="2000" dirty="0">
                <a:solidFill>
                  <a:schemeClr val="bg1"/>
                </a:solidFill>
                <a:latin typeface="Lucida Grande"/>
              </a:rPr>
              <a:t> T. </a:t>
            </a:r>
            <a:r>
              <a:rPr lang="en-US" sz="2000" dirty="0" err="1" smtClean="0">
                <a:solidFill>
                  <a:schemeClr val="bg1"/>
                </a:solidFill>
                <a:latin typeface="Lucida Grande"/>
              </a:rPr>
              <a:t>Bazelier</a:t>
            </a:r>
            <a:r>
              <a:rPr lang="en-US" sz="2000" dirty="0" smtClean="0">
                <a:solidFill>
                  <a:schemeClr val="bg1"/>
                </a:solidFill>
                <a:latin typeface="Lucida Grande"/>
              </a:rPr>
              <a:t>,</a:t>
            </a:r>
            <a:r>
              <a:rPr lang="en-US" sz="2000" baseline="30000" dirty="0" smtClean="0">
                <a:solidFill>
                  <a:schemeClr val="bg1"/>
                </a:solidFill>
                <a:latin typeface="Lucida Grande"/>
              </a:rPr>
              <a:t> </a:t>
            </a:r>
            <a:r>
              <a:rPr lang="en-US" sz="2000" dirty="0">
                <a:solidFill>
                  <a:schemeClr val="bg1"/>
                </a:solidFill>
                <a:latin typeface="Lucida Grande"/>
              </a:rPr>
              <a:t>Vidar </a:t>
            </a:r>
            <a:r>
              <a:rPr lang="en-US" sz="2000" dirty="0" err="1" smtClean="0">
                <a:solidFill>
                  <a:schemeClr val="bg1"/>
                </a:solidFill>
                <a:latin typeface="Lucida Grande"/>
              </a:rPr>
              <a:t>Hjellvik</a:t>
            </a:r>
            <a:r>
              <a:rPr lang="en-US" sz="2000" dirty="0" smtClean="0">
                <a:solidFill>
                  <a:schemeClr val="bg1"/>
                </a:solidFill>
                <a:latin typeface="Lucida Grande"/>
              </a:rPr>
              <a:t>, </a:t>
            </a:r>
            <a:r>
              <a:rPr lang="en-US" sz="2000" dirty="0">
                <a:solidFill>
                  <a:schemeClr val="bg1"/>
                </a:solidFill>
                <a:latin typeface="Lucida Grande"/>
              </a:rPr>
              <a:t>Frank de </a:t>
            </a:r>
            <a:r>
              <a:rPr lang="en-US" sz="2000" dirty="0" err="1" smtClean="0">
                <a:solidFill>
                  <a:schemeClr val="bg1"/>
                </a:solidFill>
                <a:latin typeface="Lucida Grande"/>
              </a:rPr>
              <a:t>Vries</a:t>
            </a:r>
            <a:r>
              <a:rPr lang="en-US" sz="2000" dirty="0" smtClean="0">
                <a:solidFill>
                  <a:schemeClr val="bg1"/>
                </a:solidFill>
                <a:latin typeface="Lucida Grande"/>
              </a:rPr>
              <a:t>, </a:t>
            </a:r>
            <a:r>
              <a:rPr lang="en-US" sz="2000" dirty="0" err="1">
                <a:solidFill>
                  <a:schemeClr val="bg1"/>
                </a:solidFill>
                <a:latin typeface="Lucida Grande"/>
              </a:rPr>
              <a:t>Jari</a:t>
            </a:r>
            <a:r>
              <a:rPr lang="en-US" sz="2000" dirty="0">
                <a:solidFill>
                  <a:schemeClr val="bg1"/>
                </a:solidFill>
                <a:latin typeface="Lucida Grande"/>
              </a:rPr>
              <a:t> </a:t>
            </a:r>
            <a:r>
              <a:rPr lang="en-US" sz="2000" dirty="0" err="1" smtClean="0">
                <a:solidFill>
                  <a:schemeClr val="bg1"/>
                </a:solidFill>
                <a:latin typeface="Lucida Grande"/>
              </a:rPr>
              <a:t>Haukka</a:t>
            </a:r>
            <a:r>
              <a:rPr lang="en-US" sz="2000" dirty="0" smtClean="0">
                <a:solidFill>
                  <a:schemeClr val="bg1"/>
                </a:solidFill>
                <a:latin typeface="Lucida Grande"/>
              </a:rPr>
              <a:t>, </a:t>
            </a:r>
            <a:r>
              <a:rPr lang="en-US" sz="2000" dirty="0">
                <a:solidFill>
                  <a:schemeClr val="bg1"/>
                </a:solidFill>
                <a:latin typeface="Lucida Grande"/>
              </a:rPr>
              <a:t>Peter </a:t>
            </a:r>
            <a:r>
              <a:rPr lang="en-US" sz="2000" dirty="0" err="1" smtClean="0">
                <a:solidFill>
                  <a:schemeClr val="bg1"/>
                </a:solidFill>
                <a:latin typeface="Lucida Grande"/>
              </a:rPr>
              <a:t>Vestergaard</a:t>
            </a:r>
            <a:r>
              <a:rPr lang="en-US" sz="2000" dirty="0" smtClean="0">
                <a:solidFill>
                  <a:schemeClr val="bg1"/>
                </a:solidFill>
                <a:latin typeface="Lucida Grande"/>
              </a:rPr>
              <a:t>, Marie L. de Bruin, Zoltan Thinsz, Morten Andersen</a:t>
            </a:r>
          </a:p>
          <a:p>
            <a:pPr marL="0" indent="0" eaLnBrk="1" hangingPunct="1">
              <a:spcBef>
                <a:spcPts val="500"/>
              </a:spcBef>
              <a:buClrTx/>
              <a:buSzPct val="95000"/>
              <a:buFont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sz="2000" dirty="0" smtClean="0">
              <a:solidFill>
                <a:srgbClr val="FFFFFF"/>
              </a:solidFill>
              <a:latin typeface="Lucida Grande" charset="0"/>
              <a:cs typeface="Arial Unicode MS" charset="0"/>
            </a:endParaRPr>
          </a:p>
        </p:txBody>
      </p:sp>
    </p:spTree>
    <p:extLst>
      <p:ext uri="{BB962C8B-B14F-4D97-AF65-F5344CB8AC3E}">
        <p14:creationId xmlns:p14="http://schemas.microsoft.com/office/powerpoint/2010/main" val="164258127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6616" y="173736"/>
            <a:ext cx="7373938" cy="1125538"/>
          </a:xfrm>
        </p:spPr>
        <p:txBody>
          <a:bodyPr/>
          <a:lstStyle/>
          <a:p>
            <a:pPr algn="l"/>
            <a:r>
              <a:rPr lang="en-US" dirty="0">
                <a:solidFill>
                  <a:schemeClr val="bg1"/>
                </a:solidFill>
                <a:latin typeface="Lucida Grande"/>
              </a:rPr>
              <a:t>A</a:t>
            </a:r>
            <a:r>
              <a:rPr lang="en-US" dirty="0" smtClean="0">
                <a:solidFill>
                  <a:schemeClr val="bg1"/>
                </a:solidFill>
                <a:latin typeface="Lucida Grande"/>
              </a:rPr>
              <a:t>ggregate data Or Individual patient data</a:t>
            </a:r>
            <a:endParaRPr lang="en-US" dirty="0">
              <a:solidFill>
                <a:schemeClr val="bg1"/>
              </a:solidFill>
              <a:latin typeface="Lucida Grande"/>
            </a:endParaRPr>
          </a:p>
        </p:txBody>
      </p:sp>
      <p:sp>
        <p:nvSpPr>
          <p:cNvPr id="4" name="Magnetpladelager 4"/>
          <p:cNvSpPr/>
          <p:nvPr/>
        </p:nvSpPr>
        <p:spPr bwMode="auto">
          <a:xfrm>
            <a:off x="464556" y="1628800"/>
            <a:ext cx="720080" cy="353480"/>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 name="Magnetpladelager 5"/>
          <p:cNvSpPr/>
          <p:nvPr/>
        </p:nvSpPr>
        <p:spPr bwMode="auto">
          <a:xfrm>
            <a:off x="467543" y="2204864"/>
            <a:ext cx="720080" cy="353480"/>
          </a:xfrm>
          <a:prstGeom prst="flowChartMagneticDisk">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 name="Magnetpladelager 6"/>
          <p:cNvSpPr/>
          <p:nvPr/>
        </p:nvSpPr>
        <p:spPr bwMode="auto">
          <a:xfrm>
            <a:off x="467544" y="2787488"/>
            <a:ext cx="720080" cy="353480"/>
          </a:xfrm>
          <a:prstGeom prst="flowChartMagneticDisk">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9" name="Vinkel 20"/>
          <p:cNvSpPr/>
          <p:nvPr/>
        </p:nvSpPr>
        <p:spPr bwMode="auto">
          <a:xfrm>
            <a:off x="1370269" y="1806331"/>
            <a:ext cx="464051" cy="179532"/>
          </a:xfrm>
          <a:prstGeom prst="chevron">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10" name="Vinkel 19"/>
          <p:cNvSpPr/>
          <p:nvPr/>
        </p:nvSpPr>
        <p:spPr bwMode="auto">
          <a:xfrm>
            <a:off x="1367816" y="2340566"/>
            <a:ext cx="464051" cy="179532"/>
          </a:xfrm>
          <a:prstGeom prst="chevron">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11" name="Vinkel 25"/>
          <p:cNvSpPr/>
          <p:nvPr/>
        </p:nvSpPr>
        <p:spPr bwMode="auto">
          <a:xfrm>
            <a:off x="1367816" y="2957481"/>
            <a:ext cx="464051" cy="179532"/>
          </a:xfrm>
          <a:prstGeom prst="chevron">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19" name="Vinkel 62"/>
          <p:cNvSpPr/>
          <p:nvPr/>
        </p:nvSpPr>
        <p:spPr bwMode="auto">
          <a:xfrm>
            <a:off x="3103010" y="1803791"/>
            <a:ext cx="456058"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20" name="Vinkel 63"/>
          <p:cNvSpPr/>
          <p:nvPr/>
        </p:nvSpPr>
        <p:spPr bwMode="auto">
          <a:xfrm>
            <a:off x="3120742" y="2346624"/>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21" name="Vinkel 64"/>
          <p:cNvSpPr/>
          <p:nvPr/>
        </p:nvSpPr>
        <p:spPr bwMode="auto">
          <a:xfrm>
            <a:off x="3118937" y="2957481"/>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26" name="Magnetpladelager 80"/>
          <p:cNvSpPr/>
          <p:nvPr/>
        </p:nvSpPr>
        <p:spPr bwMode="auto">
          <a:xfrm>
            <a:off x="2100403" y="1677854"/>
            <a:ext cx="720080" cy="295807"/>
          </a:xfrm>
          <a:prstGeom prst="flowChartMagneticDisk">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27" name="Magnetpladelager 81"/>
          <p:cNvSpPr/>
          <p:nvPr/>
        </p:nvSpPr>
        <p:spPr bwMode="auto">
          <a:xfrm>
            <a:off x="2104998" y="2204864"/>
            <a:ext cx="720080" cy="293947"/>
          </a:xfrm>
          <a:prstGeom prst="flowChartMagneticDisk">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28" name="Magnetpladelager 82"/>
          <p:cNvSpPr/>
          <p:nvPr/>
        </p:nvSpPr>
        <p:spPr bwMode="auto">
          <a:xfrm>
            <a:off x="2104998" y="2780928"/>
            <a:ext cx="720080" cy="298597"/>
          </a:xfrm>
          <a:prstGeom prst="flowChartMagneticDisk">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31" name="Tekstfelt 85"/>
          <p:cNvSpPr txBox="1"/>
          <p:nvPr/>
        </p:nvSpPr>
        <p:spPr>
          <a:xfrm>
            <a:off x="1835696" y="3501008"/>
            <a:ext cx="1182775" cy="461665"/>
          </a:xfrm>
          <a:prstGeom prst="rect">
            <a:avLst/>
          </a:prstGeom>
          <a:noFill/>
        </p:spPr>
        <p:txBody>
          <a:bodyPr wrap="square" rtlCol="0">
            <a:spAutoFit/>
          </a:bodyPr>
          <a:lstStyle/>
          <a:p>
            <a:pPr algn="ctr"/>
            <a:r>
              <a:rPr lang="da-DK" sz="1200" dirty="0" smtClean="0">
                <a:solidFill>
                  <a:schemeClr val="tx1"/>
                </a:solidFill>
                <a:latin typeface="+mn-lt"/>
              </a:rPr>
              <a:t>CDM </a:t>
            </a:r>
          </a:p>
          <a:p>
            <a:pPr algn="ctr"/>
            <a:r>
              <a:rPr lang="da-DK" sz="1200" dirty="0" smtClean="0">
                <a:solidFill>
                  <a:schemeClr val="tx1"/>
                </a:solidFill>
                <a:latin typeface="+mn-lt"/>
              </a:rPr>
              <a:t>DATABASES</a:t>
            </a:r>
            <a:endParaRPr lang="da-DK" sz="1200" dirty="0">
              <a:solidFill>
                <a:schemeClr val="tx1"/>
              </a:solidFill>
              <a:latin typeface="+mn-lt"/>
            </a:endParaRPr>
          </a:p>
        </p:txBody>
      </p:sp>
      <p:sp>
        <p:nvSpPr>
          <p:cNvPr id="33" name="Magnetpladelager 45"/>
          <p:cNvSpPr/>
          <p:nvPr/>
        </p:nvSpPr>
        <p:spPr bwMode="auto">
          <a:xfrm>
            <a:off x="4446416" y="1844824"/>
            <a:ext cx="917671" cy="137686"/>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34" name="Magnetpladelager 46"/>
          <p:cNvSpPr/>
          <p:nvPr/>
        </p:nvSpPr>
        <p:spPr bwMode="auto">
          <a:xfrm>
            <a:off x="4446416" y="2399117"/>
            <a:ext cx="917671" cy="126075"/>
          </a:xfrm>
          <a:prstGeom prst="flowChartMagneticDisk">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35" name="Magnetpladelager 47"/>
          <p:cNvSpPr/>
          <p:nvPr/>
        </p:nvSpPr>
        <p:spPr bwMode="auto">
          <a:xfrm>
            <a:off x="4431508" y="3010904"/>
            <a:ext cx="917671" cy="126075"/>
          </a:xfrm>
          <a:prstGeom prst="flowChartMagneticDisk">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44" name="Tekstfelt 56"/>
          <p:cNvSpPr txBox="1"/>
          <p:nvPr/>
        </p:nvSpPr>
        <p:spPr>
          <a:xfrm>
            <a:off x="2915989" y="3504937"/>
            <a:ext cx="1184562" cy="461665"/>
          </a:xfrm>
          <a:prstGeom prst="rect">
            <a:avLst/>
          </a:prstGeom>
          <a:noFill/>
        </p:spPr>
        <p:txBody>
          <a:bodyPr wrap="square" rtlCol="0">
            <a:spAutoFit/>
          </a:bodyPr>
          <a:lstStyle/>
          <a:p>
            <a:pPr algn="ctr"/>
            <a:r>
              <a:rPr lang="da-DK" sz="1200" dirty="0" smtClean="0">
                <a:solidFill>
                  <a:schemeClr val="tx1"/>
                </a:solidFill>
                <a:latin typeface="+mn-lt"/>
              </a:rPr>
              <a:t>COMMON</a:t>
            </a:r>
          </a:p>
          <a:p>
            <a:pPr algn="ctr"/>
            <a:r>
              <a:rPr lang="da-DK" sz="1200" dirty="0" smtClean="0">
                <a:solidFill>
                  <a:schemeClr val="tx1"/>
                </a:solidFill>
                <a:latin typeface="+mn-lt"/>
              </a:rPr>
              <a:t>PROGRAMS</a:t>
            </a:r>
            <a:endParaRPr lang="da-DK" sz="1200" dirty="0">
              <a:solidFill>
                <a:schemeClr val="tx1"/>
              </a:solidFill>
              <a:latin typeface="+mn-lt"/>
            </a:endParaRPr>
          </a:p>
        </p:txBody>
      </p:sp>
      <p:sp>
        <p:nvSpPr>
          <p:cNvPr id="45" name="Right Arrow 44"/>
          <p:cNvSpPr/>
          <p:nvPr/>
        </p:nvSpPr>
        <p:spPr bwMode="auto">
          <a:xfrm rot="16200000">
            <a:off x="2375967" y="3196541"/>
            <a:ext cx="129277" cy="306165"/>
          </a:xfrm>
          <a:prstGeom prst="rightArrow">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a:endParaRPr>
          </a:p>
        </p:txBody>
      </p:sp>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4525" y="1726868"/>
            <a:ext cx="424295" cy="238492"/>
          </a:xfrm>
          <a:prstGeom prst="rect">
            <a:avLst/>
          </a:prstGeom>
        </p:spPr>
      </p:pic>
      <p:pic>
        <p:nvPicPr>
          <p:cNvPr id="47" name="Picture 4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4549" y="2309530"/>
            <a:ext cx="408173" cy="229597"/>
          </a:xfrm>
          <a:prstGeom prst="rect">
            <a:avLst/>
          </a:prstGeom>
        </p:spPr>
      </p:pic>
      <p:pic>
        <p:nvPicPr>
          <p:cNvPr id="48" name="Picture 4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6812" y="2904275"/>
            <a:ext cx="416796" cy="236693"/>
          </a:xfrm>
          <a:prstGeom prst="rect">
            <a:avLst/>
          </a:prstGeom>
        </p:spPr>
      </p:pic>
      <p:sp>
        <p:nvSpPr>
          <p:cNvPr id="49" name="Vinkel 62"/>
          <p:cNvSpPr/>
          <p:nvPr/>
        </p:nvSpPr>
        <p:spPr bwMode="auto">
          <a:xfrm>
            <a:off x="3611886" y="1808295"/>
            <a:ext cx="456058"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0" name="Vinkel 63"/>
          <p:cNvSpPr/>
          <p:nvPr/>
        </p:nvSpPr>
        <p:spPr bwMode="auto">
          <a:xfrm>
            <a:off x="3629618" y="2351128"/>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1" name="Vinkel 64"/>
          <p:cNvSpPr/>
          <p:nvPr/>
        </p:nvSpPr>
        <p:spPr bwMode="auto">
          <a:xfrm>
            <a:off x="3627813" y="2961985"/>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2" name="Right Arrow 51"/>
          <p:cNvSpPr/>
          <p:nvPr/>
        </p:nvSpPr>
        <p:spPr bwMode="auto">
          <a:xfrm rot="16200000">
            <a:off x="3447810" y="3196541"/>
            <a:ext cx="129275" cy="306165"/>
          </a:xfrm>
          <a:prstGeom prst="rightArrow">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smtClean="0">
              <a:ln>
                <a:noFill/>
              </a:ln>
              <a:solidFill>
                <a:schemeClr val="tx1"/>
              </a:solidFill>
              <a:effectLst/>
              <a:latin typeface="Times"/>
            </a:endParaRPr>
          </a:p>
        </p:txBody>
      </p:sp>
      <p:sp>
        <p:nvSpPr>
          <p:cNvPr id="53" name="Vinkel 20"/>
          <p:cNvSpPr/>
          <p:nvPr/>
        </p:nvSpPr>
        <p:spPr bwMode="auto">
          <a:xfrm>
            <a:off x="5644144" y="1803791"/>
            <a:ext cx="770340" cy="184819"/>
          </a:xfrm>
          <a:prstGeom prst="chevron">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6" name="Vinkel 19"/>
          <p:cNvSpPr/>
          <p:nvPr/>
        </p:nvSpPr>
        <p:spPr bwMode="auto">
          <a:xfrm>
            <a:off x="5644144" y="2339386"/>
            <a:ext cx="770340" cy="184819"/>
          </a:xfrm>
          <a:prstGeom prst="chevron">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9" name="Vinkel 25"/>
          <p:cNvSpPr/>
          <p:nvPr/>
        </p:nvSpPr>
        <p:spPr bwMode="auto">
          <a:xfrm>
            <a:off x="5644144" y="2965075"/>
            <a:ext cx="770340" cy="184819"/>
          </a:xfrm>
          <a:prstGeom prst="chevron">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3" name="Dokument 43"/>
          <p:cNvSpPr/>
          <p:nvPr/>
        </p:nvSpPr>
        <p:spPr bwMode="auto">
          <a:xfrm>
            <a:off x="6632837" y="2359087"/>
            <a:ext cx="294833" cy="182453"/>
          </a:xfrm>
          <a:prstGeom prst="flowChartDocument">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4" name="Dokument 44"/>
          <p:cNvSpPr/>
          <p:nvPr/>
        </p:nvSpPr>
        <p:spPr bwMode="auto">
          <a:xfrm>
            <a:off x="6632836" y="2955202"/>
            <a:ext cx="294833" cy="182453"/>
          </a:xfrm>
          <a:prstGeom prst="flowChartDocument">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5" name="Vinkel 38"/>
          <p:cNvSpPr/>
          <p:nvPr/>
        </p:nvSpPr>
        <p:spPr bwMode="auto">
          <a:xfrm>
            <a:off x="7203214" y="2346378"/>
            <a:ext cx="770340" cy="184819"/>
          </a:xfrm>
          <a:prstGeom prst="chevron">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6" name="Dokument 47"/>
          <p:cNvSpPr/>
          <p:nvPr/>
        </p:nvSpPr>
        <p:spPr bwMode="auto">
          <a:xfrm>
            <a:off x="8225296" y="2281091"/>
            <a:ext cx="523168" cy="355821"/>
          </a:xfrm>
          <a:prstGeom prst="flowChartDocumen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37" name="Dokument 43"/>
          <p:cNvSpPr/>
          <p:nvPr/>
        </p:nvSpPr>
        <p:spPr bwMode="auto">
          <a:xfrm>
            <a:off x="6632836" y="1801512"/>
            <a:ext cx="294833" cy="182453"/>
          </a:xfrm>
          <a:prstGeom prst="flowChartDocument">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39" name="Magnetpladelager 4"/>
          <p:cNvSpPr/>
          <p:nvPr/>
        </p:nvSpPr>
        <p:spPr bwMode="auto">
          <a:xfrm>
            <a:off x="467544" y="4293096"/>
            <a:ext cx="720080" cy="353480"/>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40" name="Magnetpladelager 5"/>
          <p:cNvSpPr/>
          <p:nvPr/>
        </p:nvSpPr>
        <p:spPr bwMode="auto">
          <a:xfrm>
            <a:off x="470531" y="4869160"/>
            <a:ext cx="720080" cy="353480"/>
          </a:xfrm>
          <a:prstGeom prst="flowChartMagneticDisk">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41" name="Magnetpladelager 6"/>
          <p:cNvSpPr/>
          <p:nvPr/>
        </p:nvSpPr>
        <p:spPr bwMode="auto">
          <a:xfrm>
            <a:off x="470532" y="5451784"/>
            <a:ext cx="720080" cy="353480"/>
          </a:xfrm>
          <a:prstGeom prst="flowChartMagneticDisk">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42" name="Vinkel 20"/>
          <p:cNvSpPr/>
          <p:nvPr/>
        </p:nvSpPr>
        <p:spPr bwMode="auto">
          <a:xfrm>
            <a:off x="1373257" y="4470627"/>
            <a:ext cx="464051" cy="179532"/>
          </a:xfrm>
          <a:prstGeom prst="chevron">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43" name="Vinkel 19"/>
          <p:cNvSpPr/>
          <p:nvPr/>
        </p:nvSpPr>
        <p:spPr bwMode="auto">
          <a:xfrm>
            <a:off x="1370804" y="5004862"/>
            <a:ext cx="464051" cy="179532"/>
          </a:xfrm>
          <a:prstGeom prst="chevron">
            <a:avLst/>
          </a:prstGeom>
          <a:solidFill>
            <a:schemeClr val="accent6">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4" name="Vinkel 25"/>
          <p:cNvSpPr/>
          <p:nvPr/>
        </p:nvSpPr>
        <p:spPr bwMode="auto">
          <a:xfrm>
            <a:off x="1370804" y="5621777"/>
            <a:ext cx="464051" cy="179532"/>
          </a:xfrm>
          <a:prstGeom prst="chevron">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5" name="Vinkel 62"/>
          <p:cNvSpPr/>
          <p:nvPr/>
        </p:nvSpPr>
        <p:spPr bwMode="auto">
          <a:xfrm>
            <a:off x="3105998" y="4468087"/>
            <a:ext cx="456058"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7" name="Vinkel 63"/>
          <p:cNvSpPr/>
          <p:nvPr/>
        </p:nvSpPr>
        <p:spPr bwMode="auto">
          <a:xfrm>
            <a:off x="3123730" y="5010920"/>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58" name="Vinkel 64"/>
          <p:cNvSpPr/>
          <p:nvPr/>
        </p:nvSpPr>
        <p:spPr bwMode="auto">
          <a:xfrm>
            <a:off x="3121925" y="5621777"/>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0" name="Magnetpladelager 80"/>
          <p:cNvSpPr/>
          <p:nvPr/>
        </p:nvSpPr>
        <p:spPr bwMode="auto">
          <a:xfrm>
            <a:off x="2103391" y="4342150"/>
            <a:ext cx="720080" cy="295807"/>
          </a:xfrm>
          <a:prstGeom prst="flowChartMagneticDisk">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1" name="Magnetpladelager 81"/>
          <p:cNvSpPr/>
          <p:nvPr/>
        </p:nvSpPr>
        <p:spPr bwMode="auto">
          <a:xfrm>
            <a:off x="2107986" y="4869160"/>
            <a:ext cx="720080" cy="293947"/>
          </a:xfrm>
          <a:prstGeom prst="flowChartMagneticDisk">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68" name="Magnetpladelager 82"/>
          <p:cNvSpPr/>
          <p:nvPr/>
        </p:nvSpPr>
        <p:spPr bwMode="auto">
          <a:xfrm>
            <a:off x="2107986" y="5445224"/>
            <a:ext cx="720080" cy="298597"/>
          </a:xfrm>
          <a:prstGeom prst="flowChartMagneticDisk">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7513" y="4391164"/>
            <a:ext cx="424295" cy="238492"/>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7537" y="4973826"/>
            <a:ext cx="408173" cy="229597"/>
          </a:xfrm>
          <a:prstGeom prst="rect">
            <a:avLst/>
          </a:prstGeom>
        </p:spPr>
      </p:pic>
      <p:pic>
        <p:nvPicPr>
          <p:cNvPr id="74" name="Picture 7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29800" y="5568571"/>
            <a:ext cx="416796" cy="236693"/>
          </a:xfrm>
          <a:prstGeom prst="rect">
            <a:avLst/>
          </a:prstGeom>
        </p:spPr>
      </p:pic>
      <p:sp>
        <p:nvSpPr>
          <p:cNvPr id="75" name="Vinkel 62"/>
          <p:cNvSpPr/>
          <p:nvPr/>
        </p:nvSpPr>
        <p:spPr bwMode="auto">
          <a:xfrm>
            <a:off x="3614874" y="4472591"/>
            <a:ext cx="456058"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76" name="Vinkel 63"/>
          <p:cNvSpPr/>
          <p:nvPr/>
        </p:nvSpPr>
        <p:spPr bwMode="auto">
          <a:xfrm>
            <a:off x="3632606" y="5015424"/>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77" name="Vinkel 64"/>
          <p:cNvSpPr/>
          <p:nvPr/>
        </p:nvSpPr>
        <p:spPr bwMode="auto">
          <a:xfrm>
            <a:off x="3630801" y="5626281"/>
            <a:ext cx="435256" cy="179532"/>
          </a:xfrm>
          <a:prstGeom prst="chevron">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79" name="Magnetpladelager 45"/>
          <p:cNvSpPr/>
          <p:nvPr/>
        </p:nvSpPr>
        <p:spPr bwMode="auto">
          <a:xfrm>
            <a:off x="4442892" y="4491337"/>
            <a:ext cx="917671" cy="137686"/>
          </a:xfrm>
          <a:prstGeom prst="flowChartMagneticDisk">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0" name="Magnetpladelager 46"/>
          <p:cNvSpPr/>
          <p:nvPr/>
        </p:nvSpPr>
        <p:spPr bwMode="auto">
          <a:xfrm>
            <a:off x="4442892" y="5045630"/>
            <a:ext cx="917671" cy="126075"/>
          </a:xfrm>
          <a:prstGeom prst="flowChartMagneticDisk">
            <a:avLst/>
          </a:prstGeom>
          <a:solidFill>
            <a:schemeClr val="accent6"/>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1" name="Magnetpladelager 47"/>
          <p:cNvSpPr/>
          <p:nvPr/>
        </p:nvSpPr>
        <p:spPr bwMode="auto">
          <a:xfrm>
            <a:off x="4427984" y="5657417"/>
            <a:ext cx="917671" cy="126075"/>
          </a:xfrm>
          <a:prstGeom prst="flowChartMagneticDisk">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2" name="Vinkel 72"/>
          <p:cNvSpPr/>
          <p:nvPr/>
        </p:nvSpPr>
        <p:spPr bwMode="auto">
          <a:xfrm>
            <a:off x="5427219" y="4149080"/>
            <a:ext cx="446956" cy="1986667"/>
          </a:xfrm>
          <a:prstGeom prst="chevron">
            <a:avLst>
              <a:gd name="adj" fmla="val 87499"/>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3" name="Vinkel 74"/>
          <p:cNvSpPr/>
          <p:nvPr/>
        </p:nvSpPr>
        <p:spPr bwMode="auto">
          <a:xfrm>
            <a:off x="7128877" y="4932019"/>
            <a:ext cx="843783" cy="404183"/>
          </a:xfrm>
          <a:prstGeom prst="chevron">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4" name="Magnetpladelager 52"/>
          <p:cNvSpPr/>
          <p:nvPr/>
        </p:nvSpPr>
        <p:spPr bwMode="auto">
          <a:xfrm>
            <a:off x="6085632" y="5096513"/>
            <a:ext cx="1005630" cy="196709"/>
          </a:xfrm>
          <a:prstGeom prst="flowChartMagneticDisk">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5" name="Magnetpladelager 53"/>
          <p:cNvSpPr/>
          <p:nvPr/>
        </p:nvSpPr>
        <p:spPr bwMode="auto">
          <a:xfrm>
            <a:off x="6085235" y="4999176"/>
            <a:ext cx="1005630" cy="209648"/>
          </a:xfrm>
          <a:prstGeom prst="flowChartMagneticDisk">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6" name="Magnetpladelager 54"/>
          <p:cNvSpPr/>
          <p:nvPr/>
        </p:nvSpPr>
        <p:spPr bwMode="auto">
          <a:xfrm>
            <a:off x="6085387" y="4984661"/>
            <a:ext cx="1005630" cy="134943"/>
          </a:xfrm>
          <a:prstGeom prst="flowChartMagneticDisk">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
        <p:nvSpPr>
          <p:cNvPr id="87" name="Dokument 55"/>
          <p:cNvSpPr/>
          <p:nvPr/>
        </p:nvSpPr>
        <p:spPr bwMode="auto">
          <a:xfrm>
            <a:off x="8087185" y="4856092"/>
            <a:ext cx="517263" cy="544861"/>
          </a:xfrm>
          <a:prstGeom prst="flowChartDocument">
            <a:avLst/>
          </a:prstGeom>
          <a:solidFill>
            <a:srgbClr val="3366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a-DK" sz="2000" b="0" i="0" u="none" strike="noStrike" cap="none" normalizeH="0" baseline="0" smtClean="0">
              <a:ln>
                <a:noFill/>
              </a:ln>
              <a:solidFill>
                <a:schemeClr val="tx1"/>
              </a:solidFill>
              <a:effectLst/>
              <a:latin typeface="Times" pitchFamily="18" charset="0"/>
            </a:endParaRPr>
          </a:p>
        </p:txBody>
      </p:sp>
    </p:spTree>
    <p:extLst>
      <p:ext uri="{BB962C8B-B14F-4D97-AF65-F5344CB8AC3E}">
        <p14:creationId xmlns:p14="http://schemas.microsoft.com/office/powerpoint/2010/main" val="43747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73"/>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7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8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8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8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8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43" grpId="0" animBg="1"/>
      <p:bldP spid="54" grpId="0" animBg="1"/>
      <p:bldP spid="55" grpId="0" animBg="1"/>
      <p:bldP spid="57" grpId="0" animBg="1"/>
      <p:bldP spid="58" grpId="0" animBg="1"/>
      <p:bldP spid="60" grpId="0" animBg="1"/>
      <p:bldP spid="61" grpId="0" animBg="1"/>
      <p:bldP spid="68" grpId="0" animBg="1"/>
      <p:bldP spid="75" grpId="0" animBg="1"/>
      <p:bldP spid="76" grpId="0" animBg="1"/>
      <p:bldP spid="77" grpId="0" animBg="1"/>
      <p:bldP spid="79" grpId="0" animBg="1"/>
      <p:bldP spid="80" grpId="0" animBg="1"/>
      <p:bldP spid="81" grpId="0" animBg="1"/>
      <p:bldP spid="82" grpId="0" animBg="1"/>
      <p:bldP spid="83" grpId="0" animBg="1"/>
      <p:bldP spid="84" grpId="0" animBg="1"/>
      <p:bldP spid="85" grpId="0" animBg="1"/>
      <p:bldP spid="86" grpId="0" animBg="1"/>
      <p:bldP spid="8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2"/>
          <p:cNvSpPr txBox="1">
            <a:spLocks noChangeArrowheads="1"/>
          </p:cNvSpPr>
          <p:nvPr/>
        </p:nvSpPr>
        <p:spPr bwMode="auto">
          <a:xfrm>
            <a:off x="354013" y="174625"/>
            <a:ext cx="878998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Verdana" charset="0"/>
                <a:ea typeface="Arial Unicode MS" charset="0"/>
                <a:cs typeface="Arial Unicode MS" charset="0"/>
              </a:defRPr>
            </a:lvl1pPr>
            <a:lvl2pPr>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2pPr>
            <a:lvl3pPr>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3pPr>
            <a:lvl4pPr>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4pPr>
            <a:lvl5pPr>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5pPr>
            <a:lvl6pPr marL="25146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6pPr>
            <a:lvl7pPr marL="29718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7pPr>
            <a:lvl8pPr marL="34290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8pPr>
            <a:lvl9pPr marL="38862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9pPr>
          </a:lstStyle>
          <a:p>
            <a:pPr>
              <a:spcBef>
                <a:spcPct val="0"/>
              </a:spcBef>
              <a:buClrTx/>
              <a:buFontTx/>
              <a:buNone/>
              <a:defRPr/>
            </a:pPr>
            <a:r>
              <a:rPr lang="en-US" altLang="en-US" b="1" dirty="0" smtClean="0">
                <a:solidFill>
                  <a:schemeClr val="bg1"/>
                </a:solidFill>
                <a:latin typeface="Lucida Grande" charset="0"/>
              </a:rPr>
              <a:t>Which method should we use?</a:t>
            </a:r>
            <a:endParaRPr lang="en-US" altLang="en-US" b="1" dirty="0" smtClean="0">
              <a:solidFill>
                <a:schemeClr val="bg1"/>
              </a:solidFill>
              <a:latin typeface="Lucida Grande" charset="0"/>
            </a:endParaRPr>
          </a:p>
        </p:txBody>
      </p:sp>
      <p:sp>
        <p:nvSpPr>
          <p:cNvPr id="3" name="Text Placeholder 2"/>
          <p:cNvSpPr>
            <a:spLocks noGrp="1"/>
          </p:cNvSpPr>
          <p:nvPr>
            <p:ph type="body" idx="1"/>
          </p:nvPr>
        </p:nvSpPr>
        <p:spPr>
          <a:xfrm>
            <a:off x="180528" y="1637110"/>
            <a:ext cx="4497388" cy="639762"/>
          </a:xfrm>
        </p:spPr>
        <p:txBody>
          <a:bodyPr/>
          <a:lstStyle/>
          <a:p>
            <a:r>
              <a:rPr lang="en-US" sz="2000" dirty="0" smtClean="0"/>
              <a:t>Favors </a:t>
            </a:r>
          </a:p>
          <a:p>
            <a:r>
              <a:rPr lang="en-US" sz="2000" dirty="0"/>
              <a:t>Individual patient data</a:t>
            </a:r>
          </a:p>
        </p:txBody>
      </p:sp>
      <p:sp>
        <p:nvSpPr>
          <p:cNvPr id="4" name="Content Placeholder 3"/>
          <p:cNvSpPr>
            <a:spLocks noGrp="1"/>
          </p:cNvSpPr>
          <p:nvPr>
            <p:ph sz="half" idx="2"/>
          </p:nvPr>
        </p:nvSpPr>
        <p:spPr>
          <a:xfrm>
            <a:off x="180528" y="2430040"/>
            <a:ext cx="4497388" cy="3951288"/>
          </a:xfrm>
        </p:spPr>
        <p:txBody>
          <a:bodyPr/>
          <a:lstStyle/>
          <a:p>
            <a:pPr>
              <a:spcAft>
                <a:spcPts val="600"/>
              </a:spcAft>
              <a:buFont typeface="Wingdings" panose="05000000000000000000" pitchFamily="2" charset="2"/>
              <a:buChar char="§"/>
            </a:pPr>
            <a:r>
              <a:rPr lang="en-US" sz="2000" dirty="0" smtClean="0"/>
              <a:t>Low </a:t>
            </a:r>
            <a:r>
              <a:rPr lang="en-US" sz="2000" dirty="0"/>
              <a:t>power in individual studies</a:t>
            </a:r>
          </a:p>
          <a:p>
            <a:pPr>
              <a:buFont typeface="Wingdings" panose="05000000000000000000" pitchFamily="2" charset="2"/>
              <a:buChar char="§"/>
            </a:pPr>
            <a:r>
              <a:rPr lang="en-US" sz="2000" dirty="0"/>
              <a:t>Uniform distribution of relevant available covariates</a:t>
            </a:r>
          </a:p>
          <a:p>
            <a:pPr>
              <a:buFont typeface="Wingdings" panose="05000000000000000000" pitchFamily="2" charset="2"/>
              <a:buChar char="§"/>
            </a:pPr>
            <a:endParaRPr lang="en-US" sz="2000" dirty="0"/>
          </a:p>
        </p:txBody>
      </p:sp>
      <p:sp>
        <p:nvSpPr>
          <p:cNvPr id="5" name="Text Placeholder 4"/>
          <p:cNvSpPr>
            <a:spLocks noGrp="1"/>
          </p:cNvSpPr>
          <p:nvPr>
            <p:ph type="body" sz="quarter" idx="3"/>
          </p:nvPr>
        </p:nvSpPr>
        <p:spPr>
          <a:xfrm>
            <a:off x="4572000" y="1637110"/>
            <a:ext cx="4498975" cy="639762"/>
          </a:xfrm>
        </p:spPr>
        <p:txBody>
          <a:bodyPr/>
          <a:lstStyle/>
          <a:p>
            <a:r>
              <a:rPr lang="en-US" sz="2000" dirty="0" smtClean="0"/>
              <a:t>Favors </a:t>
            </a:r>
          </a:p>
          <a:p>
            <a:r>
              <a:rPr lang="en-US" sz="2000" dirty="0" smtClean="0"/>
              <a:t>Aggregate data</a:t>
            </a:r>
          </a:p>
        </p:txBody>
      </p:sp>
      <p:sp>
        <p:nvSpPr>
          <p:cNvPr id="6" name="Content Placeholder 5"/>
          <p:cNvSpPr>
            <a:spLocks noGrp="1"/>
          </p:cNvSpPr>
          <p:nvPr>
            <p:ph sz="quarter" idx="4"/>
          </p:nvPr>
        </p:nvSpPr>
        <p:spPr>
          <a:xfrm>
            <a:off x="4572000" y="2430040"/>
            <a:ext cx="4498975" cy="3951288"/>
          </a:xfrm>
        </p:spPr>
        <p:txBody>
          <a:bodyPr/>
          <a:lstStyle/>
          <a:p>
            <a:pPr>
              <a:spcAft>
                <a:spcPts val="600"/>
              </a:spcAft>
              <a:buFont typeface="Wingdings" panose="05000000000000000000" pitchFamily="2" charset="2"/>
              <a:buChar char="§"/>
            </a:pPr>
            <a:r>
              <a:rPr lang="en-US" sz="2000" dirty="0"/>
              <a:t>High power in all studies</a:t>
            </a:r>
          </a:p>
          <a:p>
            <a:pPr>
              <a:buFont typeface="Wingdings" panose="05000000000000000000" pitchFamily="2" charset="2"/>
              <a:buChar char="§"/>
            </a:pPr>
            <a:r>
              <a:rPr lang="en-US" sz="2000" dirty="0"/>
              <a:t>Uneven distribution of relevant available covariates</a:t>
            </a:r>
          </a:p>
          <a:p>
            <a:endParaRPr lang="en-US" sz="2000" dirty="0"/>
          </a:p>
        </p:txBody>
      </p:sp>
    </p:spTree>
    <p:extLst>
      <p:ext uri="{BB962C8B-B14F-4D97-AF65-F5344CB8AC3E}">
        <p14:creationId xmlns:p14="http://schemas.microsoft.com/office/powerpoint/2010/main" val="2652549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5" name="Group 1"/>
          <p:cNvGraphicFramePr>
            <a:graphicFrameLocks noGrp="1"/>
          </p:cNvGraphicFramePr>
          <p:nvPr>
            <p:extLst>
              <p:ext uri="{D42A27DB-BD31-4B8C-83A1-F6EECF244321}">
                <p14:modId xmlns:p14="http://schemas.microsoft.com/office/powerpoint/2010/main" val="3478743008"/>
              </p:ext>
            </p:extLst>
          </p:nvPr>
        </p:nvGraphicFramePr>
        <p:xfrm>
          <a:off x="1751569" y="1915319"/>
          <a:ext cx="3612519" cy="3694491"/>
        </p:xfrm>
        <a:graphic>
          <a:graphicData uri="http://schemas.openxmlformats.org/drawingml/2006/table">
            <a:tbl>
              <a:tblPr/>
              <a:tblGrid>
                <a:gridCol w="3612519"/>
              </a:tblGrid>
              <a:tr h="2857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102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altLang="en-US" sz="2200" b="1" i="0" u="none" strike="noStrike" cap="none" normalizeH="0" baseline="0" dirty="0">
                          <a:ln>
                            <a:noFill/>
                          </a:ln>
                          <a:solidFill>
                            <a:srgbClr val="FFFFFF"/>
                          </a:solidFill>
                          <a:effectLst/>
                          <a:latin typeface="Verdana" charset="0"/>
                          <a:ea typeface="Arial Unicode MS" charset="0"/>
                          <a:cs typeface="Arial Unicode MS" charset="0"/>
                        </a:rPr>
                        <a:t>Potential confounders</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007088"/>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rPr>
                        <a:t>Age</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rPr>
                        <a:t>Calendar year</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a:ln>
                            <a:noFill/>
                          </a:ln>
                          <a:solidFill>
                            <a:srgbClr val="FFFFFF"/>
                          </a:solidFill>
                          <a:effectLst/>
                          <a:latin typeface="Verdana" charset="0"/>
                          <a:ea typeface="Arial Unicode MS" charset="0"/>
                          <a:cs typeface="Arial Unicode MS" charset="0"/>
                        </a:rPr>
                        <a:t>Income</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en-US" altLang="en-US" sz="2200" b="0" i="0" u="none" strike="noStrike" cap="none" normalizeH="0" baseline="0" dirty="0">
                          <a:ln>
                            <a:noFill/>
                          </a:ln>
                          <a:solidFill>
                            <a:srgbClr val="FFFFFF"/>
                          </a:solidFill>
                          <a:effectLst/>
                          <a:latin typeface="Verdana" charset="0"/>
                          <a:ea typeface="Arial Unicode MS" charset="0"/>
                          <a:cs typeface="Arial Unicode MS" charset="0"/>
                        </a:rPr>
                        <a:t>Alcohol abuse</a:t>
                      </a:r>
                      <a:endPar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endParaRP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a:ln>
                            <a:noFill/>
                          </a:ln>
                          <a:solidFill>
                            <a:srgbClr val="FFFFFF"/>
                          </a:solidFill>
                          <a:effectLst/>
                          <a:latin typeface="Verdana" charset="0"/>
                          <a:ea typeface="Arial Unicode MS" charset="0"/>
                          <a:cs typeface="Arial Unicode MS" charset="0"/>
                        </a:rPr>
                        <a:t>NIADs</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rPr>
                        <a:t>Contraceptives</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 typeface="Courier New"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a:ln>
                            <a:noFill/>
                          </a:ln>
                          <a:solidFill>
                            <a:srgbClr val="FFFFFF"/>
                          </a:solidFill>
                          <a:effectLst/>
                          <a:latin typeface="Verdana" charset="0"/>
                          <a:ea typeface="Arial Unicode MS" charset="0"/>
                          <a:cs typeface="Arial Unicode MS" charset="0"/>
                        </a:rPr>
                        <a:t>HRT</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1968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endParaRP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rPr>
                        <a:t>Family history of cancer</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71B4C1"/>
                    </a:solidFill>
                  </a:tcPr>
                </a:tc>
              </a:tr>
              <a:tr h="209550">
                <a:tc>
                  <a:txBody>
                    <a:bodyP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1pPr>
                      <a:lvl2pPr marL="457200">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2pPr>
                      <a:lvl3pPr marL="914400">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3pPr>
                      <a:lvl4pPr marL="1371600">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4pPr>
                      <a:lvl5pPr marL="1828800">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5pPr>
                      <a:lvl6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6pPr>
                      <a:lvl7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7pPr>
                      <a:lvl8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8pPr>
                      <a:lvl9pPr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900">
                          <a:solidFill>
                            <a:srgbClr val="000000"/>
                          </a:solidFill>
                          <a:latin typeface="Verdana" charset="0"/>
                          <a:ea typeface="Arial Unicode MS" charset="0"/>
                          <a:cs typeface="Arial Unicode MS" charset="0"/>
                        </a:defRPr>
                      </a:lvl9pPr>
                    </a:lstStyle>
                    <a:p>
                      <a:pPr marL="0" marR="0" lvl="0" indent="0" algn="l" defTabSz="449263" rtl="0" eaLnBrk="1" fontAlgn="base" latinLnBrk="0" hangingPunct="1">
                        <a:lnSpc>
                          <a:spcPct val="88000"/>
                        </a:lnSpc>
                        <a:spcBef>
                          <a:spcPts val="400"/>
                        </a:spcBef>
                        <a:spcAft>
                          <a:spcPct val="0"/>
                        </a:spcAft>
                        <a:buClrTx/>
                        <a:buSzPct val="95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kumimoji="0" lang="nl-NL" altLang="en-US" sz="2200" b="0" i="0" u="none" strike="noStrike" cap="none" normalizeH="0" baseline="0" dirty="0">
                          <a:ln>
                            <a:noFill/>
                          </a:ln>
                          <a:solidFill>
                            <a:srgbClr val="FFFFFF"/>
                          </a:solidFill>
                          <a:effectLst/>
                          <a:latin typeface="Verdana" charset="0"/>
                          <a:ea typeface="Arial Unicode MS" charset="0"/>
                          <a:cs typeface="Arial Unicode MS" charset="0"/>
                        </a:rPr>
                        <a:t>Number of child births</a:t>
                      </a:r>
                    </a:p>
                  </a:txBody>
                  <a:tcPr marL="45722" marR="45722" marT="18285" marB="18285" anchor="ctr" horzOverflow="overflow">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a:noFill/>
                    </a:lnB>
                    <a:lnTlToBr>
                      <a:noFill/>
                    </a:lnTlToBr>
                    <a:lnBlToTr>
                      <a:noFill/>
                    </a:lnBlToTr>
                    <a:solidFill>
                      <a:srgbClr val="71B4C1"/>
                    </a:solidFill>
                  </a:tcPr>
                </a:tc>
              </a:tr>
            </a:tbl>
          </a:graphicData>
        </a:graphic>
      </p:graphicFrame>
      <p:sp>
        <p:nvSpPr>
          <p:cNvPr id="18547" name="Text Box 22"/>
          <p:cNvSpPr txBox="1">
            <a:spLocks noChangeArrowheads="1"/>
          </p:cNvSpPr>
          <p:nvPr/>
        </p:nvSpPr>
        <p:spPr bwMode="auto">
          <a:xfrm>
            <a:off x="354012" y="174625"/>
            <a:ext cx="8394451"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Verdana" charset="0"/>
                <a:ea typeface="Arial Unicode MS" charset="0"/>
                <a:cs typeface="Arial Unicode MS" charset="0"/>
              </a:defRPr>
            </a:lvl1pPr>
            <a:lvl2pPr>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2pPr>
            <a:lvl3pPr>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3pPr>
            <a:lvl4pPr>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4pPr>
            <a:lvl5pPr>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5pPr>
            <a:lvl6pPr marL="25146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6pPr>
            <a:lvl7pPr marL="29718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7pPr>
            <a:lvl8pPr marL="34290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8pPr>
            <a:lvl9pPr marL="38862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9pPr>
          </a:lstStyle>
          <a:p>
            <a:pPr>
              <a:spcBef>
                <a:spcPct val="0"/>
              </a:spcBef>
              <a:buClrTx/>
              <a:buFontTx/>
              <a:buNone/>
              <a:defRPr/>
            </a:pPr>
            <a:r>
              <a:rPr lang="en-US" altLang="en-US" b="1" dirty="0" smtClean="0">
                <a:solidFill>
                  <a:srgbClr val="FFFFFF"/>
                </a:solidFill>
                <a:latin typeface="Lucida Grande" charset="0"/>
              </a:rPr>
              <a:t>Distribution of potential confounders between cohorts</a:t>
            </a:r>
          </a:p>
        </p:txBody>
      </p:sp>
      <p:sp>
        <p:nvSpPr>
          <p:cNvPr id="2" name="Rectangle 1"/>
          <p:cNvSpPr>
            <a:spLocks noChangeArrowheads="1"/>
          </p:cNvSpPr>
          <p:nvPr/>
        </p:nvSpPr>
        <p:spPr bwMode="auto">
          <a:xfrm>
            <a:off x="1751162" y="2239294"/>
            <a:ext cx="3600400" cy="2374431"/>
          </a:xfrm>
          <a:prstGeom prst="rect">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charset="0"/>
              <a:buNone/>
            </a:pPr>
            <a:endParaRPr lang="en-US" altLang="en-US"/>
          </a:p>
        </p:txBody>
      </p:sp>
      <p:sp>
        <p:nvSpPr>
          <p:cNvPr id="7" name="Rectangle 6"/>
          <p:cNvSpPr>
            <a:spLocks noChangeArrowheads="1"/>
          </p:cNvSpPr>
          <p:nvPr/>
        </p:nvSpPr>
        <p:spPr bwMode="auto">
          <a:xfrm>
            <a:off x="1716732" y="4925174"/>
            <a:ext cx="3659882" cy="629533"/>
          </a:xfrm>
          <a:prstGeom prst="rect">
            <a:avLst/>
          </a:prstGeom>
          <a:noFill/>
          <a:ln w="38100">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charset="0"/>
              <a:buNone/>
            </a:pPr>
            <a:endParaRPr lang="en-US" altLang="en-US"/>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1" y="4904361"/>
            <a:ext cx="1155389" cy="649905"/>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80112" y="3110993"/>
            <a:ext cx="1155389" cy="649905"/>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80113" y="2343612"/>
            <a:ext cx="1162798" cy="653598"/>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87044" y="3856648"/>
            <a:ext cx="1148947" cy="652472"/>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22"/>
          <p:cNvSpPr txBox="1">
            <a:spLocks noChangeArrowheads="1"/>
          </p:cNvSpPr>
          <p:nvPr/>
        </p:nvSpPr>
        <p:spPr bwMode="auto">
          <a:xfrm>
            <a:off x="354012" y="174625"/>
            <a:ext cx="868248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Verdana" charset="0"/>
                <a:ea typeface="Arial Unicode MS" charset="0"/>
                <a:cs typeface="Arial Unicode MS" charset="0"/>
              </a:defRPr>
            </a:lvl1pPr>
            <a:lvl2pPr>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2pPr>
            <a:lvl3pPr>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3pPr>
            <a:lvl4pPr>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4pPr>
            <a:lvl5pPr>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5pPr>
            <a:lvl6pPr marL="25146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6pPr>
            <a:lvl7pPr marL="29718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7pPr>
            <a:lvl8pPr marL="34290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8pPr>
            <a:lvl9pPr marL="38862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9pPr>
          </a:lstStyle>
          <a:p>
            <a:pPr>
              <a:spcBef>
                <a:spcPct val="0"/>
              </a:spcBef>
              <a:buClrTx/>
              <a:buFontTx/>
              <a:buNone/>
              <a:defRPr/>
            </a:pPr>
            <a:r>
              <a:rPr lang="en-US" altLang="en-US" b="1" dirty="0" smtClean="0">
                <a:solidFill>
                  <a:srgbClr val="FFFFFF"/>
                </a:solidFill>
                <a:latin typeface="Lucida Grande" charset="0"/>
              </a:rPr>
              <a:t>IRR for breast cancer with Glargine versus human insulin</a:t>
            </a: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13796"/>
          <a:stretch/>
        </p:blipFill>
        <p:spPr>
          <a:xfrm>
            <a:off x="323528" y="1700808"/>
            <a:ext cx="7062633" cy="4389120"/>
          </a:xfrm>
          <a:prstGeom prst="rect">
            <a:avLst/>
          </a:prstGeom>
        </p:spPr>
      </p:pic>
      <p:sp>
        <p:nvSpPr>
          <p:cNvPr id="3" name="Rounded Rectangle 2"/>
          <p:cNvSpPr/>
          <p:nvPr/>
        </p:nvSpPr>
        <p:spPr bwMode="auto">
          <a:xfrm>
            <a:off x="1691680" y="3945582"/>
            <a:ext cx="5400600" cy="1115568"/>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cs typeface="Arial Unicode MS" charset="0"/>
            </a:endParaRPr>
          </a:p>
        </p:txBody>
      </p:sp>
      <p:sp>
        <p:nvSpPr>
          <p:cNvPr id="5" name="Rounded Rectangle 4"/>
          <p:cNvSpPr/>
          <p:nvPr/>
        </p:nvSpPr>
        <p:spPr bwMode="auto">
          <a:xfrm>
            <a:off x="1691680" y="5098728"/>
            <a:ext cx="5400600" cy="512064"/>
          </a:xfrm>
          <a:prstGeom prst="roundRect">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cs typeface="Arial Unicode MS" charset="0"/>
            </a:endParaRPr>
          </a:p>
        </p:txBody>
      </p:sp>
      <p:sp>
        <p:nvSpPr>
          <p:cNvPr id="4" name="TextBox 3"/>
          <p:cNvSpPr txBox="1"/>
          <p:nvPr/>
        </p:nvSpPr>
        <p:spPr>
          <a:xfrm>
            <a:off x="7164287" y="4149080"/>
            <a:ext cx="1590025" cy="707886"/>
          </a:xfrm>
          <a:prstGeom prst="rect">
            <a:avLst/>
          </a:prstGeom>
          <a:noFill/>
        </p:spPr>
        <p:txBody>
          <a:bodyPr wrap="square" rtlCol="0">
            <a:spAutoFit/>
          </a:bodyPr>
          <a:lstStyle/>
          <a:p>
            <a:r>
              <a:rPr lang="en-US" sz="2000" dirty="0" smtClean="0">
                <a:solidFill>
                  <a:schemeClr val="tx1"/>
                </a:solidFill>
                <a:latin typeface="Arial" panose="020B0604020202020204" pitchFamily="34" charset="0"/>
                <a:cs typeface="Arial" panose="020B0604020202020204" pitchFamily="34" charset="0"/>
              </a:rPr>
              <a:t>Aggregate data</a:t>
            </a:r>
            <a:endParaRPr lang="en-US" sz="2000" dirty="0">
              <a:solidFill>
                <a:schemeClr val="tx1"/>
              </a:solidFill>
              <a:latin typeface="Arial" panose="020B0604020202020204" pitchFamily="34" charset="0"/>
              <a:cs typeface="Arial" panose="020B0604020202020204" pitchFamily="34" charset="0"/>
            </a:endParaRPr>
          </a:p>
        </p:txBody>
      </p:sp>
      <p:sp>
        <p:nvSpPr>
          <p:cNvPr id="7" name="TextBox 6"/>
          <p:cNvSpPr txBox="1"/>
          <p:nvPr/>
        </p:nvSpPr>
        <p:spPr>
          <a:xfrm>
            <a:off x="7164288" y="4953362"/>
            <a:ext cx="1590025" cy="707886"/>
          </a:xfrm>
          <a:prstGeom prst="rect">
            <a:avLst/>
          </a:prstGeom>
          <a:noFill/>
        </p:spPr>
        <p:txBody>
          <a:bodyPr wrap="square" rtlCol="0">
            <a:spAutoFit/>
          </a:bodyPr>
          <a:lstStyle/>
          <a:p>
            <a:r>
              <a:rPr lang="en-US" sz="2000" dirty="0" smtClean="0">
                <a:solidFill>
                  <a:schemeClr val="tx1"/>
                </a:solidFill>
                <a:latin typeface="Arial" panose="020B0604020202020204" pitchFamily="34" charset="0"/>
                <a:cs typeface="Arial" panose="020B0604020202020204" pitchFamily="34" charset="0"/>
              </a:rPr>
              <a:t>Individual patient data</a:t>
            </a:r>
            <a:endParaRPr lang="en-US" sz="2000"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4"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Box 22"/>
          <p:cNvSpPr txBox="1">
            <a:spLocks noChangeArrowheads="1"/>
          </p:cNvSpPr>
          <p:nvPr/>
        </p:nvSpPr>
        <p:spPr bwMode="auto">
          <a:xfrm>
            <a:off x="354013" y="174625"/>
            <a:ext cx="878998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Verdana" charset="0"/>
                <a:ea typeface="Arial Unicode MS" charset="0"/>
                <a:cs typeface="Arial Unicode MS" charset="0"/>
              </a:defRPr>
            </a:lvl1pPr>
            <a:lvl2pPr>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2pPr>
            <a:lvl3pPr>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3pPr>
            <a:lvl4pPr>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4pPr>
            <a:lvl5pPr>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5pPr>
            <a:lvl6pPr marL="25146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6pPr>
            <a:lvl7pPr marL="29718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7pPr>
            <a:lvl8pPr marL="34290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8pPr>
            <a:lvl9pPr marL="38862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9pPr>
          </a:lstStyle>
          <a:p>
            <a:pPr>
              <a:spcBef>
                <a:spcPct val="0"/>
              </a:spcBef>
              <a:buClrTx/>
              <a:buFontTx/>
              <a:buNone/>
              <a:defRPr/>
            </a:pPr>
            <a:r>
              <a:rPr lang="en-US" altLang="en-US" b="1" dirty="0" smtClean="0">
                <a:solidFill>
                  <a:schemeClr val="bg1"/>
                </a:solidFill>
                <a:latin typeface="Lucida Grande" charset="0"/>
              </a:rPr>
              <a:t>The impact of adjustment for potential confounders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556792"/>
            <a:ext cx="9144000" cy="468052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2"/>
          <p:cNvSpPr txBox="1">
            <a:spLocks noChangeArrowheads="1"/>
          </p:cNvSpPr>
          <p:nvPr/>
        </p:nvSpPr>
        <p:spPr bwMode="auto">
          <a:xfrm>
            <a:off x="354013" y="174625"/>
            <a:ext cx="878998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90000" tIns="46800" rIns="90000" bIns="46800" anchor="ctr"/>
          <a:lstStyle>
            <a:lvl1pPr>
              <a:spcBef>
                <a:spcPts val="4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Verdana" charset="0"/>
                <a:ea typeface="Arial Unicode MS" charset="0"/>
                <a:cs typeface="Arial Unicode MS" charset="0"/>
              </a:defRPr>
            </a:lvl1pPr>
            <a:lvl2pPr>
              <a:spcBef>
                <a:spcPts val="4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600">
                <a:solidFill>
                  <a:srgbClr val="000000"/>
                </a:solidFill>
                <a:latin typeface="Verdana" charset="0"/>
                <a:ea typeface="Arial Unicode MS" charset="0"/>
                <a:cs typeface="Arial Unicode MS" charset="0"/>
              </a:defRPr>
            </a:lvl2pPr>
            <a:lvl3pPr>
              <a:spcBef>
                <a:spcPts val="3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Verdana" charset="0"/>
                <a:ea typeface="Arial Unicode MS" charset="0"/>
                <a:cs typeface="Arial Unicode MS" charset="0"/>
              </a:defRPr>
            </a:lvl3pPr>
            <a:lvl4pPr>
              <a:spcBef>
                <a:spcPts val="3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Verdana" charset="0"/>
                <a:ea typeface="Arial Unicode MS" charset="0"/>
                <a:cs typeface="Arial Unicode MS" charset="0"/>
              </a:defRPr>
            </a:lvl4pPr>
            <a:lvl5pPr>
              <a:spcBef>
                <a:spcPts val="25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5pPr>
            <a:lvl6pPr marL="25146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6pPr>
            <a:lvl7pPr marL="29718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7pPr>
            <a:lvl8pPr marL="34290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8pPr>
            <a:lvl9pPr marL="3886200" indent="-228600" defTabSz="449263" eaLnBrk="0" fontAlgn="base" hangingPunct="0">
              <a:spcBef>
                <a:spcPts val="25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000">
                <a:solidFill>
                  <a:srgbClr val="000000"/>
                </a:solidFill>
                <a:latin typeface="Verdana" charset="0"/>
                <a:ea typeface="Arial Unicode MS" charset="0"/>
                <a:cs typeface="Arial Unicode MS" charset="0"/>
              </a:defRPr>
            </a:lvl9pPr>
          </a:lstStyle>
          <a:p>
            <a:pPr>
              <a:spcBef>
                <a:spcPct val="0"/>
              </a:spcBef>
              <a:buClrTx/>
              <a:buFontTx/>
              <a:buNone/>
              <a:defRPr/>
            </a:pPr>
            <a:r>
              <a:rPr lang="en-US" altLang="en-US" b="1" dirty="0">
                <a:solidFill>
                  <a:schemeClr val="bg1"/>
                </a:solidFill>
                <a:latin typeface="Lucida Grande" charset="0"/>
              </a:rPr>
              <a:t>I</a:t>
            </a:r>
            <a:r>
              <a:rPr lang="en-US" altLang="en-US" b="1" dirty="0" smtClean="0">
                <a:solidFill>
                  <a:schemeClr val="bg1"/>
                </a:solidFill>
                <a:latin typeface="Lucida Grande" charset="0"/>
              </a:rPr>
              <a:t>ndividual patient data meta-analysis </a:t>
            </a:r>
            <a:r>
              <a:rPr lang="en-US" altLang="en-US" b="1" dirty="0" smtClean="0">
                <a:solidFill>
                  <a:schemeClr val="bg1"/>
                </a:solidFill>
                <a:latin typeface="Lucida Grande" charset="0"/>
              </a:rPr>
              <a:t>versus meta-analysis on aggregate data</a:t>
            </a:r>
          </a:p>
        </p:txBody>
      </p:sp>
      <p:cxnSp>
        <p:nvCxnSpPr>
          <p:cNvPr id="26627" name="Straight Connector 5"/>
          <p:cNvCxnSpPr>
            <a:cxnSpLocks noChangeShapeType="1"/>
          </p:cNvCxnSpPr>
          <p:nvPr/>
        </p:nvCxnSpPr>
        <p:spPr bwMode="auto">
          <a:xfrm>
            <a:off x="2311400" y="4000524"/>
            <a:ext cx="36576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628" name="Straight Connector 7"/>
          <p:cNvCxnSpPr>
            <a:cxnSpLocks noChangeShapeType="1"/>
          </p:cNvCxnSpPr>
          <p:nvPr/>
        </p:nvCxnSpPr>
        <p:spPr bwMode="auto">
          <a:xfrm>
            <a:off x="4140200" y="2195537"/>
            <a:ext cx="0" cy="36576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9" name="TextBox 8"/>
          <p:cNvSpPr txBox="1"/>
          <p:nvPr/>
        </p:nvSpPr>
        <p:spPr>
          <a:xfrm>
            <a:off x="3059832" y="1547167"/>
            <a:ext cx="2444095" cy="646331"/>
          </a:xfrm>
          <a:prstGeom prst="rect">
            <a:avLst/>
          </a:prstGeom>
          <a:noFill/>
        </p:spPr>
        <p:txBody>
          <a:bodyPr wrap="square">
            <a:spAutoFit/>
          </a:bodyPr>
          <a:lstStyle/>
          <a:p>
            <a:pPr>
              <a:defRPr/>
            </a:pPr>
            <a:r>
              <a:rPr lang="en-US" sz="1800" dirty="0" smtClean="0">
                <a:solidFill>
                  <a:schemeClr val="tx1"/>
                </a:solidFill>
                <a:latin typeface="+mn-lt"/>
                <a:ea typeface="+mn-ea"/>
                <a:cs typeface="Arial Unicode MS" panose="020B0604020202020204" pitchFamily="34" charset="-128"/>
              </a:rPr>
              <a:t>Power of individual studies </a:t>
            </a:r>
            <a:r>
              <a:rPr lang="en-US" sz="1800" dirty="0">
                <a:solidFill>
                  <a:schemeClr val="tx1"/>
                </a:solidFill>
                <a:latin typeface="+mn-lt"/>
                <a:ea typeface="+mn-ea"/>
                <a:cs typeface="Arial Unicode MS" panose="020B0604020202020204" pitchFamily="34" charset="-128"/>
              </a:rPr>
              <a:t>(+)</a:t>
            </a:r>
          </a:p>
        </p:txBody>
      </p:sp>
      <p:sp>
        <p:nvSpPr>
          <p:cNvPr id="10" name="TextBox 9"/>
          <p:cNvSpPr txBox="1"/>
          <p:nvPr/>
        </p:nvSpPr>
        <p:spPr>
          <a:xfrm>
            <a:off x="6084888" y="3708424"/>
            <a:ext cx="1979612" cy="647700"/>
          </a:xfrm>
          <a:prstGeom prst="rect">
            <a:avLst/>
          </a:prstGeom>
          <a:noFill/>
        </p:spPr>
        <p:txBody>
          <a:bodyPr>
            <a:spAutoFit/>
          </a:bodyPr>
          <a:lstStyle/>
          <a:p>
            <a:pPr>
              <a:defRPr/>
            </a:pPr>
            <a:r>
              <a:rPr lang="en-US" sz="1800" dirty="0">
                <a:solidFill>
                  <a:schemeClr val="tx1"/>
                </a:solidFill>
                <a:latin typeface="+mn-lt"/>
                <a:ea typeface="+mn-ea"/>
                <a:cs typeface="Arial Unicode MS" panose="020B0604020202020204" pitchFamily="34" charset="-128"/>
              </a:rPr>
              <a:t>Common covariates (+)</a:t>
            </a:r>
          </a:p>
        </p:txBody>
      </p:sp>
      <p:sp>
        <p:nvSpPr>
          <p:cNvPr id="11" name="TextBox 10"/>
          <p:cNvSpPr txBox="1"/>
          <p:nvPr/>
        </p:nvSpPr>
        <p:spPr>
          <a:xfrm>
            <a:off x="3419475" y="5867424"/>
            <a:ext cx="1439863" cy="369888"/>
          </a:xfrm>
          <a:prstGeom prst="rect">
            <a:avLst/>
          </a:prstGeom>
          <a:noFill/>
        </p:spPr>
        <p:txBody>
          <a:bodyPr>
            <a:spAutoFit/>
          </a:bodyPr>
          <a:lstStyle/>
          <a:p>
            <a:pPr algn="ctr">
              <a:defRPr/>
            </a:pPr>
            <a:r>
              <a:rPr lang="en-US" sz="1800" dirty="0">
                <a:solidFill>
                  <a:schemeClr val="tx1"/>
                </a:solidFill>
                <a:latin typeface="+mn-lt"/>
                <a:ea typeface="+mn-ea"/>
                <a:cs typeface="Arial Unicode MS" panose="020B0604020202020204" pitchFamily="34" charset="-128"/>
              </a:rPr>
              <a:t>(-)</a:t>
            </a:r>
          </a:p>
        </p:txBody>
      </p:sp>
      <p:sp>
        <p:nvSpPr>
          <p:cNvPr id="12" name="TextBox 11"/>
          <p:cNvSpPr txBox="1"/>
          <p:nvPr/>
        </p:nvSpPr>
        <p:spPr>
          <a:xfrm>
            <a:off x="1692275" y="3779862"/>
            <a:ext cx="576263" cy="368300"/>
          </a:xfrm>
          <a:prstGeom prst="rect">
            <a:avLst/>
          </a:prstGeom>
          <a:noFill/>
        </p:spPr>
        <p:txBody>
          <a:bodyPr>
            <a:spAutoFit/>
          </a:bodyPr>
          <a:lstStyle/>
          <a:p>
            <a:pPr>
              <a:defRPr/>
            </a:pPr>
            <a:r>
              <a:rPr lang="en-US" sz="1800" dirty="0">
                <a:solidFill>
                  <a:schemeClr val="tx1"/>
                </a:solidFill>
                <a:latin typeface="+mn-lt"/>
                <a:ea typeface="+mn-ea"/>
                <a:cs typeface="Arial Unicode MS" panose="020B0604020202020204" pitchFamily="34" charset="-128"/>
              </a:rPr>
              <a:t>(-)</a:t>
            </a:r>
          </a:p>
        </p:txBody>
      </p:sp>
      <p:cxnSp>
        <p:nvCxnSpPr>
          <p:cNvPr id="26633" name="Straight Arrow Connector 13"/>
          <p:cNvCxnSpPr>
            <a:cxnSpLocks noChangeShapeType="1"/>
          </p:cNvCxnSpPr>
          <p:nvPr/>
        </p:nvCxnSpPr>
        <p:spPr bwMode="auto">
          <a:xfrm rot="2700000">
            <a:off x="2382838" y="4044974"/>
            <a:ext cx="3657600" cy="0"/>
          </a:xfrm>
          <a:prstGeom prst="straightConnector1">
            <a:avLst/>
          </a:prstGeom>
          <a:noFill/>
          <a:ln w="2857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7" name="TextBox 16"/>
          <p:cNvSpPr txBox="1"/>
          <p:nvPr/>
        </p:nvSpPr>
        <p:spPr>
          <a:xfrm>
            <a:off x="5291138" y="5507062"/>
            <a:ext cx="3602037" cy="646112"/>
          </a:xfrm>
          <a:prstGeom prst="rect">
            <a:avLst/>
          </a:prstGeom>
          <a:noFill/>
        </p:spPr>
        <p:txBody>
          <a:bodyPr wrap="square">
            <a:spAutoFit/>
          </a:bodyPr>
          <a:lstStyle/>
          <a:p>
            <a:pPr>
              <a:defRPr/>
            </a:pPr>
            <a:r>
              <a:rPr lang="en-US" sz="1800" dirty="0">
                <a:solidFill>
                  <a:schemeClr val="tx1"/>
                </a:solidFill>
                <a:latin typeface="+mn-lt"/>
                <a:ea typeface="+mn-ea"/>
                <a:cs typeface="Arial Unicode MS" panose="020B0604020202020204" pitchFamily="34" charset="-128"/>
              </a:rPr>
              <a:t>Favors individual </a:t>
            </a:r>
            <a:r>
              <a:rPr lang="en-US" sz="1800" dirty="0" smtClean="0">
                <a:solidFill>
                  <a:schemeClr val="tx1"/>
                </a:solidFill>
                <a:latin typeface="+mn-lt"/>
                <a:ea typeface="+mn-ea"/>
                <a:cs typeface="Arial Unicode MS" panose="020B0604020202020204" pitchFamily="34" charset="-128"/>
              </a:rPr>
              <a:t>patient data meta-analysis</a:t>
            </a:r>
            <a:endParaRPr lang="en-US" sz="1800" dirty="0">
              <a:solidFill>
                <a:schemeClr val="tx1"/>
              </a:solidFill>
              <a:latin typeface="+mn-lt"/>
              <a:ea typeface="+mn-ea"/>
              <a:cs typeface="Arial Unicode MS" panose="020B0604020202020204" pitchFamily="34" charset="-128"/>
            </a:endParaRPr>
          </a:p>
        </p:txBody>
      </p:sp>
      <p:sp>
        <p:nvSpPr>
          <p:cNvPr id="18" name="TextBox 17"/>
          <p:cNvSpPr txBox="1"/>
          <p:nvPr/>
        </p:nvSpPr>
        <p:spPr>
          <a:xfrm>
            <a:off x="395288" y="2052662"/>
            <a:ext cx="3313112" cy="646112"/>
          </a:xfrm>
          <a:prstGeom prst="rect">
            <a:avLst/>
          </a:prstGeom>
          <a:noFill/>
        </p:spPr>
        <p:txBody>
          <a:bodyPr>
            <a:spAutoFit/>
          </a:bodyPr>
          <a:lstStyle/>
          <a:p>
            <a:pPr>
              <a:defRPr/>
            </a:pPr>
            <a:r>
              <a:rPr lang="en-US" sz="1800" dirty="0">
                <a:solidFill>
                  <a:schemeClr val="tx1"/>
                </a:solidFill>
                <a:latin typeface="+mn-lt"/>
                <a:ea typeface="+mn-ea"/>
                <a:cs typeface="Arial Unicode MS" panose="020B0604020202020204" pitchFamily="34" charset="-128"/>
              </a:rPr>
              <a:t>Favors aggregate </a:t>
            </a:r>
            <a:r>
              <a:rPr lang="en-US" sz="1800" dirty="0" smtClean="0">
                <a:solidFill>
                  <a:schemeClr val="tx1"/>
                </a:solidFill>
                <a:latin typeface="+mn-lt"/>
                <a:ea typeface="+mn-ea"/>
                <a:cs typeface="Arial Unicode MS" panose="020B0604020202020204" pitchFamily="34" charset="-128"/>
              </a:rPr>
              <a:t>data</a:t>
            </a:r>
            <a:endParaRPr lang="en-US" sz="1800" dirty="0">
              <a:solidFill>
                <a:schemeClr val="tx1"/>
              </a:solidFill>
              <a:latin typeface="+mn-lt"/>
              <a:ea typeface="+mn-ea"/>
              <a:cs typeface="Arial Unicode MS" panose="020B0604020202020204" pitchFamily="34" charset="-128"/>
            </a:endParaRPr>
          </a:p>
          <a:p>
            <a:pPr>
              <a:defRPr/>
            </a:pPr>
            <a:r>
              <a:rPr lang="en-US" sz="1800" dirty="0">
                <a:solidFill>
                  <a:schemeClr val="tx1"/>
                </a:solidFill>
                <a:latin typeface="+mn-lt"/>
                <a:ea typeface="+mn-ea"/>
                <a:cs typeface="Arial Unicode MS" panose="020B0604020202020204" pitchFamily="34" charset="-128"/>
              </a:rPr>
              <a:t>m</a:t>
            </a:r>
            <a:r>
              <a:rPr lang="en-US" sz="1800" dirty="0" smtClean="0">
                <a:solidFill>
                  <a:schemeClr val="tx1"/>
                </a:solidFill>
                <a:latin typeface="+mn-lt"/>
                <a:ea typeface="+mn-ea"/>
                <a:cs typeface="Arial Unicode MS" panose="020B0604020202020204" pitchFamily="34" charset="-128"/>
              </a:rPr>
              <a:t>eta-analysis</a:t>
            </a:r>
            <a:endParaRPr lang="en-US" sz="1800" dirty="0">
              <a:solidFill>
                <a:schemeClr val="tx1"/>
              </a:solidFill>
              <a:latin typeface="+mn-lt"/>
              <a:ea typeface="+mn-ea"/>
              <a:cs typeface="Arial Unicode MS" panose="020B0604020202020204" pitchFamily="34" charset="-128"/>
            </a:endParaRPr>
          </a:p>
        </p:txBody>
      </p:sp>
      <p:pic>
        <p:nvPicPr>
          <p:cNvPr id="3" name="Picture 2"/>
          <p:cNvPicPr>
            <a:picLocks noChangeAspect="1"/>
          </p:cNvPicPr>
          <p:nvPr/>
        </p:nvPicPr>
        <p:blipFill>
          <a:blip r:embed="rId3"/>
          <a:stretch>
            <a:fillRect/>
          </a:stretch>
        </p:blipFill>
        <p:spPr>
          <a:xfrm>
            <a:off x="5976505" y="4946347"/>
            <a:ext cx="1266825" cy="476250"/>
          </a:xfrm>
          <a:prstGeom prst="rect">
            <a:avLst/>
          </a:prstGeom>
          <a:solidFill>
            <a:schemeClr val="tx1"/>
          </a:solidFill>
          <a:ln w="19050">
            <a:solidFill>
              <a:schemeClr val="tx1"/>
            </a:solidFill>
          </a:ln>
        </p:spPr>
      </p:pic>
    </p:spTree>
    <p:extLst>
      <p:ext uri="{BB962C8B-B14F-4D97-AF65-F5344CB8AC3E}">
        <p14:creationId xmlns:p14="http://schemas.microsoft.com/office/powerpoint/2010/main" val="274274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b="3988"/>
          <a:stretch/>
        </p:blipFill>
        <p:spPr>
          <a:xfrm>
            <a:off x="2915816" y="1700808"/>
            <a:ext cx="3597002" cy="4464496"/>
          </a:xfrm>
          <a:prstGeom prst="rect">
            <a:avLst/>
          </a:prstGeom>
        </p:spPr>
      </p:pic>
    </p:spTree>
    <p:extLst>
      <p:ext uri="{BB962C8B-B14F-4D97-AF65-F5344CB8AC3E}">
        <p14:creationId xmlns:p14="http://schemas.microsoft.com/office/powerpoint/2010/main" val="2506722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Arial Unicode MS"/>
      </a:majorFont>
      <a:minorFont>
        <a:latin typeface="Verdana"/>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Verdana"/>
        <a:ea typeface=""/>
        <a:cs typeface="Arial Unicode MS"/>
      </a:majorFont>
      <a:minorFont>
        <a:latin typeface="Verdana"/>
        <a:ea typeface=""/>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cs typeface="Arial Unicode MS"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5027</TotalTime>
  <Words>601</Words>
  <Application>Microsoft Office PowerPoint</Application>
  <PresentationFormat>On-screen Show (4:3)</PresentationFormat>
  <Paragraphs>57</Paragraphs>
  <Slides>8</Slides>
  <Notes>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8</vt:i4>
      </vt:variant>
    </vt:vector>
  </HeadingPairs>
  <TitlesOfParts>
    <vt:vector size="19" baseType="lpstr">
      <vt:lpstr>Arial Unicode MS</vt:lpstr>
      <vt:lpstr>ＭＳ Ｐゴシック</vt:lpstr>
      <vt:lpstr>Arial</vt:lpstr>
      <vt:lpstr>Courier New</vt:lpstr>
      <vt:lpstr>Lucida Grande</vt:lpstr>
      <vt:lpstr>Times</vt:lpstr>
      <vt:lpstr>Times New Roman</vt:lpstr>
      <vt:lpstr>Verdana</vt:lpstr>
      <vt:lpstr>Wingdings</vt:lpstr>
      <vt:lpstr>Office Theme</vt:lpstr>
      <vt:lpstr>1_Office Theme</vt:lpstr>
      <vt:lpstr>A comparison of statistical methods for combining observational data from multiple datasets</vt:lpstr>
      <vt:lpstr>Aggregate data Or Individual patient data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Statistical methods to analyse multi-database studies CAncer Risk and INsulin analoGues</dc:title>
  <dc:creator>Morten Andersen</dc:creator>
  <cp:lastModifiedBy>Nils Ekström</cp:lastModifiedBy>
  <cp:revision>81</cp:revision>
  <cp:lastPrinted>1601-01-01T00:00:00Z</cp:lastPrinted>
  <dcterms:created xsi:type="dcterms:W3CDTF">2015-10-16T04:57:16Z</dcterms:created>
  <dcterms:modified xsi:type="dcterms:W3CDTF">2015-11-12T23:11:00Z</dcterms:modified>
</cp:coreProperties>
</file>