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62" r:id="rId7"/>
    <p:sldId id="264" r:id="rId8"/>
    <p:sldId id="268" r:id="rId9"/>
    <p:sldId id="259" r:id="rId10"/>
    <p:sldId id="260" r:id="rId11"/>
    <p:sldId id="263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41875-0443-4106-906B-6D0EB47D493B}" type="datetimeFigureOut">
              <a:rPr lang="da-DK" smtClean="0"/>
              <a:pPr/>
              <a:t>12-10-2011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FA0AA-E8CE-4BE8-9F46-73BD37B63C82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indasidanefnd.is/" TargetMode="External"/><Relationship Id="rId2" Type="http://schemas.openxmlformats.org/officeDocument/2006/relationships/hyperlink" Target="http://www.landlaeknir.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rsonuvernd.i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ice.i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ndlaeknir.i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Nordic Prescription Registers</a:t>
            </a:r>
            <a:b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Helga Zoëga</a:t>
            </a:r>
          </a:p>
          <a:p>
            <a:r>
              <a:rPr lang="da-DK" dirty="0" smtClean="0"/>
              <a:t>Epidemiology</a:t>
            </a:r>
          </a:p>
          <a:p>
            <a:r>
              <a:rPr lang="da-DK" dirty="0" smtClean="0"/>
              <a:t>Mount Sinai School of Medicine</a:t>
            </a:r>
          </a:p>
          <a:p>
            <a:r>
              <a:rPr lang="da-DK" dirty="0" smtClean="0"/>
              <a:t>(University of Iceland)</a:t>
            </a:r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Practicalitities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Whom to approach </a:t>
            </a:r>
          </a:p>
          <a:p>
            <a:pPr lvl="1"/>
            <a:r>
              <a:rPr lang="en-US" sz="1800" dirty="0" smtClean="0"/>
              <a:t>Directorate of Health </a:t>
            </a:r>
            <a:r>
              <a:rPr lang="en-US" sz="1800" dirty="0" smtClean="0">
                <a:hlinkClick r:id="rId2"/>
              </a:rPr>
              <a:t>www.landlaeknir.is</a:t>
            </a:r>
            <a:endParaRPr lang="en-US" sz="1800" dirty="0" smtClean="0"/>
          </a:p>
          <a:p>
            <a:pPr lvl="1"/>
            <a:r>
              <a:rPr lang="en-US" sz="1800" dirty="0" smtClean="0"/>
              <a:t>Regarding access to Icelandic Medicines Registry and most other health </a:t>
            </a:r>
            <a:r>
              <a:rPr lang="en-US" sz="1800" dirty="0" smtClean="0"/>
              <a:t>registers.</a:t>
            </a: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Ethical Approvals: </a:t>
            </a:r>
            <a:r>
              <a:rPr lang="en-US" sz="1800" dirty="0" smtClean="0"/>
              <a:t>Yes, many!</a:t>
            </a:r>
          </a:p>
          <a:p>
            <a:pPr lvl="1"/>
            <a:r>
              <a:rPr lang="en-US" sz="1800" dirty="0" smtClean="0"/>
              <a:t>National Bioethics Committee </a:t>
            </a:r>
            <a:r>
              <a:rPr lang="en-US" sz="1800" dirty="0" smtClean="0">
                <a:hlinkClick r:id="rId3"/>
              </a:rPr>
              <a:t>www.visindasidanefnd.is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Data Protection Authority </a:t>
            </a:r>
            <a:r>
              <a:rPr lang="en-US" sz="1800" dirty="0" smtClean="0">
                <a:hlinkClick r:id="rId4"/>
              </a:rPr>
              <a:t>www.personuvernd.is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Relevant data hosting institute (Directorate of Health, Cancer Institute, Statistics Iceland, etc.) </a:t>
            </a:r>
            <a:r>
              <a:rPr lang="en-US" sz="1800" dirty="0" smtClean="0">
                <a:hlinkClick r:id="rId2"/>
              </a:rPr>
              <a:t>www.landlaeknir.is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b="1" dirty="0" smtClean="0"/>
              <a:t>Can data be transferred? </a:t>
            </a:r>
          </a:p>
          <a:p>
            <a:pPr lvl="1"/>
            <a:r>
              <a:rPr lang="en-US" sz="1800" dirty="0" smtClean="0"/>
              <a:t>Yes, with all required ethical approvals and according to procedures specified by the Data Protection Authority.</a:t>
            </a:r>
          </a:p>
          <a:p>
            <a:pPr>
              <a:buNone/>
            </a:pPr>
            <a:r>
              <a:rPr lang="en-US" sz="1800" b="1" dirty="0" smtClean="0"/>
              <a:t>Costs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Until now payment has not been required but may change.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/>
              <a:t>Time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 few months normally </a:t>
            </a: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Papers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dirty="0" smtClean="0"/>
              <a:t>Zoëga H,  Rothman KJ, HuybrechtsKF, Ólafsson Ö, Baldursson G,  Almarsdóttir AB,Jónsdóttir S, Halldórsson M,Hernández-Diaz S, Valdimarsdóttir UA. </a:t>
            </a:r>
            <a:r>
              <a:rPr lang="da-DK" b="1" dirty="0" smtClean="0"/>
              <a:t>Stimulant Drug Treatment for ADHD and Academic Progress in Children</a:t>
            </a:r>
            <a:r>
              <a:rPr lang="da-DK" dirty="0" smtClean="0"/>
              <a:t>. Submitted, Sep 2011.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dirty="0" smtClean="0"/>
              <a:t>Carlsen HK, Zoëga H, Valdimarsdóttir U, Gislason Th, Hrafnkelsson B. </a:t>
            </a:r>
            <a:r>
              <a:rPr lang="da-DK" b="1" dirty="0" smtClean="0"/>
              <a:t>Hydrogen sulfide and particle matter levels associated with increased dispensing of anti-asthma drugs in Iceland's capital</a:t>
            </a:r>
            <a:r>
              <a:rPr lang="da-DK" dirty="0" smtClean="0"/>
              <a:t>. Submitted, Sep 2011.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dirty="0" smtClean="0"/>
              <a:t>Zoëga H, Furu K, Halldórsson M, Thomsen PH, Sourander A, Martikainen JE</a:t>
            </a:r>
            <a:r>
              <a:rPr lang="da-DK" b="1" dirty="0" smtClean="0"/>
              <a:t>. Use of ADHD drugs in the Nordic countries: a population-based comparison study.</a:t>
            </a:r>
            <a:r>
              <a:rPr lang="da-DK" dirty="0" smtClean="0"/>
              <a:t> Acta Psychiatr Scand. 2011 May;123(5):360-7. doi: 10.1111/j.1600-0447.2010.01607.x. Epub 2010 Sep 23.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dirty="0" smtClean="0"/>
              <a:t>Gudbjornsson B, Thorsteinsson SB, Sigvaldason H, Einarsdottir R, Johannsson M, Zoega H, Halldorsson M, Thorgeirsson G</a:t>
            </a:r>
            <a:r>
              <a:rPr lang="da-DK" b="1" dirty="0" smtClean="0"/>
              <a:t>. Rofecoxib, but not celecoxib, increases the risk of thromboembolic cardiovascular events in young adults-a nationwide registry-based study</a:t>
            </a:r>
            <a:r>
              <a:rPr lang="da-DK" dirty="0" smtClean="0"/>
              <a:t>. Eur J Clin Pharmacol. 2010 Jun;66(6):619-25. Epub 2010 Feb 16.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dirty="0" smtClean="0"/>
              <a:t>Zoëga H, Baldursson G, Hrafnkelsson B, Almarsdóttir AB, Valdimarsdóttir U, Halldórsson M. </a:t>
            </a:r>
            <a:r>
              <a:rPr lang="da-DK" b="1" dirty="0" smtClean="0"/>
              <a:t>Psychotropic drug use among Icelandic children: a nationwide population-based study</a:t>
            </a:r>
            <a:r>
              <a:rPr lang="da-DK" dirty="0" smtClean="0"/>
              <a:t>. J Child Adolesc Psychopharmacol. 2009 Dec;19(6):757-64.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dirty="0" smtClean="0"/>
              <a:t>Samuelsson O, Zoega H, Gudmundsson A, Halldorsson M. </a:t>
            </a:r>
            <a:r>
              <a:rPr lang="da-DK" b="1" dirty="0" smtClean="0"/>
              <a:t>[Prevalence of psychotropic drug use among elderly Icelanders living at home</a:t>
            </a:r>
            <a:r>
              <a:rPr lang="da-DK" dirty="0" smtClean="0"/>
              <a:t>].Laeknabladid. 2009 Jan;95(1):11-7. Icelandic.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dirty="0" smtClean="0"/>
              <a:t>Zoëga H, Baldursson G, Halldórsson M.[</a:t>
            </a:r>
            <a:r>
              <a:rPr lang="da-DK" b="1" dirty="0" smtClean="0"/>
              <a:t>Use of methylphenidate among children in Iceland 1989-2006</a:t>
            </a:r>
            <a:r>
              <a:rPr lang="da-DK" dirty="0" smtClean="0"/>
              <a:t>]. Laeknabladid. 2007 Dec;93(12):825-32. Icelandic.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Demographics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sz="2800" dirty="0" smtClean="0"/>
          </a:p>
          <a:p>
            <a:r>
              <a:rPr lang="da-DK" sz="2800" dirty="0" smtClean="0"/>
              <a:t>Size of population </a:t>
            </a:r>
          </a:p>
          <a:p>
            <a:pPr lvl="1"/>
            <a:r>
              <a:rPr lang="da-DK" b="1" dirty="0" smtClean="0"/>
              <a:t>318,452 </a:t>
            </a:r>
            <a:r>
              <a:rPr lang="da-DK" dirty="0" smtClean="0"/>
              <a:t>as of January 1</a:t>
            </a:r>
            <a:r>
              <a:rPr lang="da-DK" baseline="30000" dirty="0" smtClean="0"/>
              <a:t>st</a:t>
            </a:r>
            <a:r>
              <a:rPr lang="da-DK" dirty="0" smtClean="0"/>
              <a:t> 2011</a:t>
            </a:r>
          </a:p>
          <a:p>
            <a:endParaRPr lang="da-DK" sz="2800" dirty="0" smtClean="0"/>
          </a:p>
          <a:p>
            <a:r>
              <a:rPr lang="da-DK" sz="2800" dirty="0" smtClean="0"/>
              <a:t>Detailed public statistics available at</a:t>
            </a:r>
          </a:p>
          <a:p>
            <a:pPr lvl="1"/>
            <a:r>
              <a:rPr lang="en-US" dirty="0" smtClean="0">
                <a:hlinkClick r:id="rId2"/>
              </a:rPr>
              <a:t>http://www.statice.is/</a:t>
            </a: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 Host Institution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2800" dirty="0" smtClean="0"/>
          </a:p>
          <a:p>
            <a:r>
              <a:rPr lang="da-DK" sz="2800" dirty="0" smtClean="0"/>
              <a:t>The Icelandic Directorate of Health [Landlæknisembættið]</a:t>
            </a:r>
            <a:r>
              <a:rPr lang="da-DK" sz="2800" dirty="0"/>
              <a:t> </a:t>
            </a:r>
            <a:r>
              <a:rPr lang="da-DK" sz="2800" dirty="0" smtClean="0">
                <a:hlinkClick r:id="rId2"/>
              </a:rPr>
              <a:t>www.landlaeknir.is</a:t>
            </a:r>
            <a:r>
              <a:rPr lang="da-DK" sz="2800" dirty="0" smtClean="0"/>
              <a:t> </a:t>
            </a:r>
          </a:p>
          <a:p>
            <a:pPr lvl="1">
              <a:spcBef>
                <a:spcPts val="1800"/>
              </a:spcBef>
            </a:pPr>
            <a:r>
              <a:rPr lang="da-DK" dirty="0" smtClean="0"/>
              <a:t>Department of Health Statistics</a:t>
            </a:r>
          </a:p>
          <a:p>
            <a:pPr lvl="1">
              <a:buNone/>
            </a:pPr>
            <a:endParaRPr lang="da-DK" dirty="0" smtClean="0"/>
          </a:p>
          <a:p>
            <a:endParaRPr lang="da-D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Prescription Variables</a:t>
            </a:r>
            <a:b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what is covered (I)?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Data on all </a:t>
            </a:r>
            <a:r>
              <a:rPr lang="en-US" sz="2800" b="1" dirty="0" smtClean="0"/>
              <a:t>reimbursed</a:t>
            </a:r>
            <a:r>
              <a:rPr lang="en-US" sz="2800" dirty="0" smtClean="0"/>
              <a:t> and </a:t>
            </a:r>
            <a:r>
              <a:rPr lang="en-US" sz="2800" b="1" dirty="0" smtClean="0"/>
              <a:t>non-reimbursed</a:t>
            </a:r>
            <a:r>
              <a:rPr lang="en-US" sz="2800" dirty="0" smtClean="0"/>
              <a:t> prescription drugs dispensed to the </a:t>
            </a:r>
            <a:r>
              <a:rPr lang="en-US" sz="2800" b="1" dirty="0" smtClean="0"/>
              <a:t>outpatient population </a:t>
            </a:r>
            <a:r>
              <a:rPr lang="en-US" sz="2800" dirty="0" smtClean="0"/>
              <a:t>from </a:t>
            </a:r>
            <a:r>
              <a:rPr lang="en-US" sz="2800" b="1" dirty="0" smtClean="0"/>
              <a:t>January 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2003.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Similar variables included as in the other Nordic prescription registers.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Prescription Variables</a:t>
            </a:r>
            <a:b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what is covered (II)?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1520" y="1484789"/>
          <a:ext cx="8640960" cy="5307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4320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Drug User 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Dispensing 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Prescriber Variables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Pharmacy Variables</a:t>
                      </a:r>
                      <a:endParaRPr lang="en-US" dirty="0"/>
                    </a:p>
                  </a:txBody>
                  <a:tcPr/>
                </a:tc>
              </a:tr>
              <a:tr h="518204"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Personal id</a:t>
                      </a:r>
                      <a:r>
                        <a:rPr lang="en-US" sz="1600" baseline="0" noProof="0" dirty="0" smtClean="0"/>
                        <a:t> no. (encrypted)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Date</a:t>
                      </a:r>
                      <a:r>
                        <a:rPr lang="en-US" sz="1600" baseline="0" noProof="0" dirty="0" smtClean="0"/>
                        <a:t> of dispensing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Specialty</a:t>
                      </a:r>
                      <a:r>
                        <a:rPr lang="en-US" sz="1600" baseline="0" noProof="0" dirty="0" smtClean="0"/>
                        <a:t> of  prescriber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aseline="0" noProof="0" dirty="0" smtClean="0"/>
                        <a:t>Location </a:t>
                      </a:r>
                      <a:r>
                        <a:rPr lang="en-US" sz="1600" baseline="0" noProof="0" dirty="0" smtClean="0"/>
                        <a:t>and </a:t>
                      </a:r>
                      <a:r>
                        <a:rPr lang="en-US" sz="1600" baseline="0" noProof="0" dirty="0" smtClean="0"/>
                        <a:t>name of dispensing pharmacy</a:t>
                      </a:r>
                      <a:endParaRPr lang="en-US" sz="1600" noProof="0" dirty="0"/>
                    </a:p>
                  </a:txBody>
                  <a:tcPr anchor="ctr"/>
                </a:tc>
              </a:tr>
              <a:tr h="518204"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Age at dispensing date </a:t>
                      </a:r>
                    </a:p>
                    <a:p>
                      <a:pPr algn="l"/>
                      <a:r>
                        <a:rPr lang="en-US" sz="1600" noProof="0" dirty="0" smtClean="0"/>
                        <a:t>(and at</a:t>
                      </a:r>
                      <a:r>
                        <a:rPr lang="en-US" sz="1600" baseline="0" noProof="0" dirty="0" smtClean="0"/>
                        <a:t> end of year)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Date of prescribing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Prescriber practice code (encrypted)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</a:tr>
              <a:tr h="5182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Sex</a:t>
                      </a:r>
                    </a:p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Product code (Nordic article</a:t>
                      </a:r>
                      <a:r>
                        <a:rPr lang="en-US" sz="1600" baseline="0" noProof="0" dirty="0" smtClean="0"/>
                        <a:t> number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</a:tr>
              <a:tr h="347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Region of residence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Product name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</a:tr>
              <a:tr h="347275"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ATC-code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</a:tr>
              <a:tr h="347275"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Dose </a:t>
                      </a:r>
                      <a:r>
                        <a:rPr lang="en-US" sz="1600" noProof="0" dirty="0" smtClean="0"/>
                        <a:t>unit, DDDs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</a:tr>
              <a:tr h="518204"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Number of dose</a:t>
                      </a:r>
                      <a:r>
                        <a:rPr lang="en-US" sz="1600" baseline="0" noProof="0" dirty="0" smtClean="0"/>
                        <a:t> units in package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</a:tr>
              <a:tr h="347275"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No.</a:t>
                      </a:r>
                      <a:r>
                        <a:rPr lang="en-US" sz="1600" baseline="0" noProof="0" dirty="0" smtClean="0"/>
                        <a:t> of prescription fills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</a:tr>
              <a:tr h="518204"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Reimbursement type, and whether or not reimbursed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noProof="0" dirty="0"/>
                    </a:p>
                  </a:txBody>
                  <a:tcPr anchor="ctr"/>
                </a:tc>
              </a:tr>
              <a:tr h="347275">
                <a:tc>
                  <a:txBody>
                    <a:bodyPr/>
                    <a:lstStyle/>
                    <a:p>
                      <a:pPr algn="l"/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 smtClean="0"/>
                        <a:t>Reference price</a:t>
                      </a:r>
                      <a:endParaRPr lang="en-US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400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Prescription Variables</a:t>
            </a:r>
            <a:b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what is not included?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sz="2800" dirty="0" smtClean="0"/>
              <a:t>Prescribed drug </a:t>
            </a:r>
            <a:r>
              <a:rPr lang="da-DK" sz="2800" dirty="0" smtClean="0"/>
              <a:t>indications.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sz="2800" dirty="0" smtClean="0"/>
              <a:t>Dosing instructions</a:t>
            </a:r>
            <a:r>
              <a:rPr lang="da-DK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 of Prescription Database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What is covered</a:t>
            </a:r>
            <a:r>
              <a:rPr lang="en-US" sz="2800" dirty="0" smtClean="0"/>
              <a:t>?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>
          <a:xfrm>
            <a:off x="323528" y="2174875"/>
            <a:ext cx="4392488" cy="3951288"/>
          </a:xfrm>
        </p:spPr>
        <p:txBody>
          <a:bodyPr>
            <a:normAutofit fontScale="92500"/>
          </a:bodyPr>
          <a:lstStyle/>
          <a:p>
            <a:endParaRPr lang="da-DK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sz="2600" dirty="0" smtClean="0"/>
              <a:t>Prescription drug dispensing to total outpatient population.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sz="2600" dirty="0" smtClean="0"/>
              <a:t>Idependent of income.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sz="2600" dirty="0" smtClean="0"/>
              <a:t>All dispensed prescription drugs.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a-DK" sz="2600" dirty="0" smtClean="0"/>
              <a:t>Reimbursed and non-reimbursed drug prescriptions.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not covered?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88024" y="1988840"/>
            <a:ext cx="4355976" cy="413732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Drugs </a:t>
            </a:r>
            <a:r>
              <a:rPr lang="en-US" dirty="0" smtClean="0"/>
              <a:t>dispensed over the counter (OTC, non-prescriptions).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/>
              <a:t>Dispensings</a:t>
            </a:r>
            <a:r>
              <a:rPr lang="en-US" dirty="0" smtClean="0"/>
              <a:t> within hospitals and nursing facilities.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Some mechanical dose </a:t>
            </a:r>
            <a:r>
              <a:rPr lang="en-US" dirty="0" err="1" smtClean="0"/>
              <a:t>dispensings</a:t>
            </a:r>
            <a:r>
              <a:rPr lang="en-US" dirty="0" smtClean="0"/>
              <a:t> before January 1</a:t>
            </a:r>
            <a:r>
              <a:rPr lang="en-US" baseline="30000" dirty="0" smtClean="0"/>
              <a:t>st</a:t>
            </a:r>
            <a:r>
              <a:rPr lang="en-US" dirty="0" smtClean="0"/>
              <a:t> 2006.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 Data on Hospitalisation </a:t>
            </a:r>
            <a:br>
              <a:rPr lang="da-D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a-DK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Other Variables</a:t>
            </a:r>
            <a:endParaRPr lang="da-DK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/>
          </a:bodyPr>
          <a:lstStyle/>
          <a:p>
            <a:r>
              <a:rPr lang="da-DK" sz="2800" dirty="0" smtClean="0"/>
              <a:t>In-Patient Registry </a:t>
            </a:r>
          </a:p>
          <a:p>
            <a:pPr lvl="1"/>
            <a:r>
              <a:rPr lang="da-DK" sz="2000" dirty="0" smtClean="0"/>
              <a:t>Data on hospitalizations available from </a:t>
            </a:r>
            <a:r>
              <a:rPr lang="da-DK" sz="2000" b="1" dirty="0" smtClean="0"/>
              <a:t>1999</a:t>
            </a:r>
            <a:r>
              <a:rPr lang="da-DK" sz="2000" dirty="0" smtClean="0"/>
              <a:t>.</a:t>
            </a:r>
            <a:endParaRPr lang="da-DK" sz="2000" dirty="0" smtClean="0"/>
          </a:p>
          <a:p>
            <a:pPr lvl="1"/>
            <a:endParaRPr lang="da-DK" sz="2000" b="1" dirty="0" smtClean="0"/>
          </a:p>
          <a:p>
            <a:r>
              <a:rPr lang="da-DK" sz="2800" dirty="0" smtClean="0"/>
              <a:t>Other relevent registers?</a:t>
            </a:r>
          </a:p>
          <a:p>
            <a:pPr lvl="1"/>
            <a:r>
              <a:rPr lang="da-DK" sz="2000" dirty="0" smtClean="0"/>
              <a:t>National Population Registry (residency, migration, birthdate, marital satus, etc.)</a:t>
            </a:r>
          </a:p>
          <a:p>
            <a:pPr lvl="1"/>
            <a:r>
              <a:rPr lang="da-DK" sz="2000" dirty="0" smtClean="0"/>
              <a:t>Medical Birth Register (1981)</a:t>
            </a:r>
          </a:p>
          <a:p>
            <a:pPr lvl="1"/>
            <a:r>
              <a:rPr lang="da-DK" sz="2000" dirty="0" smtClean="0"/>
              <a:t>Cancer Registry (1955)</a:t>
            </a:r>
          </a:p>
          <a:p>
            <a:pPr lvl="1"/>
            <a:r>
              <a:rPr lang="da-DK" sz="2000" dirty="0" smtClean="0"/>
              <a:t>Monica Heart Disease Register (1981, selected pop.)</a:t>
            </a:r>
          </a:p>
          <a:p>
            <a:pPr lvl="1"/>
            <a:r>
              <a:rPr lang="da-DK" sz="2000" dirty="0" smtClean="0"/>
              <a:t>Cause of Death Registry (1911/1950)</a:t>
            </a:r>
          </a:p>
          <a:p>
            <a:pPr lvl="1"/>
            <a:r>
              <a:rPr lang="da-DK" sz="2000" dirty="0" smtClean="0"/>
              <a:t>Database </a:t>
            </a:r>
            <a:r>
              <a:rPr lang="da-DK" sz="2000" dirty="0" smtClean="0"/>
              <a:t>on Standardized Scholastic </a:t>
            </a:r>
            <a:r>
              <a:rPr lang="da-DK" sz="2000" dirty="0" smtClean="0"/>
              <a:t>Testing for Children </a:t>
            </a:r>
            <a:r>
              <a:rPr lang="da-DK" sz="2000" dirty="0" smtClean="0"/>
              <a:t>(1990´s)</a:t>
            </a:r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 for Linkage</a:t>
            </a:r>
            <a:endParaRPr lang="da-D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Ethical approvals needed from </a:t>
            </a:r>
          </a:p>
          <a:p>
            <a:pPr lvl="1"/>
            <a:r>
              <a:rPr lang="en-US" sz="2000" dirty="0" smtClean="0"/>
              <a:t>National Bioethics Committee</a:t>
            </a:r>
          </a:p>
          <a:p>
            <a:pPr lvl="1"/>
            <a:r>
              <a:rPr lang="en-US" sz="2000" dirty="0" smtClean="0"/>
              <a:t>Data Protection Authority</a:t>
            </a:r>
          </a:p>
          <a:p>
            <a:pPr lvl="1"/>
            <a:r>
              <a:rPr lang="en-US" sz="2000" dirty="0" smtClean="0"/>
              <a:t>Directorate of Health (pre-approval statement)</a:t>
            </a:r>
          </a:p>
          <a:p>
            <a:pPr lvl="1"/>
            <a:r>
              <a:rPr lang="en-US" sz="2000" dirty="0" smtClean="0"/>
              <a:t>Institution holding relevant linkage data (pre-approval statement)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In most cases linkage, decryption and re-encryption will take place at the Directorate of </a:t>
            </a:r>
            <a:r>
              <a:rPr lang="en-US" sz="2400" dirty="0" smtClean="0"/>
              <a:t>Health according to procedures specified by the Data Protection Authority.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751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Kontortema</vt:lpstr>
      <vt:lpstr>Nordic Prescription Registers Iceland</vt:lpstr>
      <vt:lpstr>Essential Demographics</vt:lpstr>
      <vt:lpstr>Relevant Host Institution</vt:lpstr>
      <vt:lpstr>Prescription Variables  - what is covered (I)?</vt:lpstr>
      <vt:lpstr>Prescription Variables  - what is covered (II)?</vt:lpstr>
      <vt:lpstr>Prescription Variables  - what is not included?</vt:lpstr>
      <vt:lpstr>Coverage of Prescription Database</vt:lpstr>
      <vt:lpstr>Available Data on Hospitalisation  and Other Variables</vt:lpstr>
      <vt:lpstr>Procedures for Linkage</vt:lpstr>
      <vt:lpstr>Practicalitities</vt:lpstr>
      <vt:lpstr>Examples of Papers</vt:lpstr>
    </vt:vector>
  </TitlesOfParts>
  <Company>Syddansk Unversitet - University of Southern Denmark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Nordic prescription registers Country xx</dc:title>
  <dc:creator>Jesper Hallas</dc:creator>
  <cp:lastModifiedBy>helgazoega</cp:lastModifiedBy>
  <cp:revision>22</cp:revision>
  <dcterms:created xsi:type="dcterms:W3CDTF">2011-08-29T12:21:44Z</dcterms:created>
  <dcterms:modified xsi:type="dcterms:W3CDTF">2011-10-13T08:02:12Z</dcterms:modified>
</cp:coreProperties>
</file>